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3" r:id="rId2"/>
    <p:sldId id="324" r:id="rId3"/>
    <p:sldId id="325" r:id="rId4"/>
    <p:sldId id="326" r:id="rId5"/>
    <p:sldId id="327" r:id="rId6"/>
    <p:sldId id="328" r:id="rId7"/>
    <p:sldId id="329" r:id="rId8"/>
    <p:sldId id="330" r:id="rId9"/>
    <p:sldId id="331" r:id="rId10"/>
    <p:sldId id="332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47" r:id="rId26"/>
    <p:sldId id="348" r:id="rId27"/>
    <p:sldId id="349" r:id="rId28"/>
    <p:sldId id="350" r:id="rId29"/>
    <p:sldId id="351" r:id="rId30"/>
    <p:sldId id="352" r:id="rId31"/>
    <p:sldId id="353" r:id="rId32"/>
    <p:sldId id="354" r:id="rId33"/>
    <p:sldId id="355" r:id="rId34"/>
    <p:sldId id="356" r:id="rId35"/>
    <p:sldId id="357" r:id="rId36"/>
    <p:sldId id="358" r:id="rId37"/>
    <p:sldId id="359" r:id="rId38"/>
    <p:sldId id="360" r:id="rId39"/>
    <p:sldId id="361" r:id="rId40"/>
    <p:sldId id="362" r:id="rId41"/>
    <p:sldId id="363" r:id="rId42"/>
    <p:sldId id="364" r:id="rId43"/>
    <p:sldId id="365" r:id="rId44"/>
    <p:sldId id="366" r:id="rId45"/>
    <p:sldId id="367" r:id="rId46"/>
    <p:sldId id="368" r:id="rId47"/>
    <p:sldId id="369" r:id="rId48"/>
    <p:sldId id="370" r:id="rId49"/>
    <p:sldId id="371" r:id="rId50"/>
    <p:sldId id="372" r:id="rId51"/>
    <p:sldId id="373" r:id="rId52"/>
    <p:sldId id="374" r:id="rId53"/>
    <p:sldId id="375" r:id="rId54"/>
    <p:sldId id="376" r:id="rId55"/>
    <p:sldId id="377" r:id="rId56"/>
    <p:sldId id="378" r:id="rId57"/>
    <p:sldId id="379" r:id="rId58"/>
    <p:sldId id="380" r:id="rId59"/>
    <p:sldId id="381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55" autoAdjust="0"/>
    <p:restoredTop sz="94660"/>
  </p:normalViewPr>
  <p:slideViewPr>
    <p:cSldViewPr>
      <p:cViewPr>
        <p:scale>
          <a:sx n="85" d="100"/>
          <a:sy n="85" d="100"/>
        </p:scale>
        <p:origin x="-80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1" d="100"/>
        <a:sy n="17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viewProps" Target="viewProps.xml"/><Relationship Id="rId64" Type="http://schemas.openxmlformats.org/officeDocument/2006/relationships/theme" Target="theme/theme1.xml"/><Relationship Id="rId65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printerSettings" Target="printerSettings/printerSettings1.bin"/><Relationship Id="rId62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632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850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67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893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6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78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12/3/13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90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12/3/13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76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12/3/13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41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931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738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7C0AE-6705-4B07-88D6-CB11A1565509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86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wmf"/><Relationship Id="rId3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6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0108"/>
            <a:ext cx="8153400" cy="6330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371600" y="1981200"/>
            <a:ext cx="601980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31550" cmpd="sng">
                  <a:solidFill>
                    <a:prstClr val="black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1 </a:t>
            </a:r>
            <a:r>
              <a:rPr lang="en-US" sz="8000" b="1" dirty="0" err="1" smtClean="0">
                <a:ln w="31550" cmpd="sng">
                  <a:solidFill>
                    <a:prstClr val="black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vs</a:t>
            </a:r>
            <a:r>
              <a:rPr lang="en-US" sz="8000" b="1" dirty="0" smtClean="0">
                <a:ln w="31550" cmpd="sng">
                  <a:solidFill>
                    <a:prstClr val="black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100</a:t>
            </a:r>
          </a:p>
          <a:p>
            <a:pPr algn="ctr"/>
            <a:r>
              <a:rPr lang="en-US" sz="8000" b="1" dirty="0" smtClean="0">
                <a:ln w="31550" cmpd="sng">
                  <a:solidFill>
                    <a:prstClr val="black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Cells (Part 2)</a:t>
            </a:r>
            <a:endParaRPr lang="en-US" sz="8000" b="1" dirty="0">
              <a:ln w="31550" cmpd="sng">
                <a:solidFill>
                  <a:prstClr val="black"/>
                </a:soli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1128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31242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A group of </a:t>
            </a:r>
            <a:r>
              <a:rPr lang="en-US" sz="6000" u="sng" dirty="0" smtClean="0">
                <a:solidFill>
                  <a:srgbClr val="FFFF00"/>
                </a:solidFill>
              </a:rPr>
              <a:t>organ systems</a:t>
            </a:r>
            <a:r>
              <a:rPr lang="en-US" sz="6000" dirty="0" smtClean="0">
                <a:solidFill>
                  <a:srgbClr val="FFFF00"/>
                </a:solidFill>
              </a:rPr>
              <a:t> working together is called …..?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An Organism!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8884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31242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XX + OO </a:t>
            </a:r>
            <a:r>
              <a:rPr lang="en-US" sz="6000" dirty="0" smtClean="0">
                <a:solidFill>
                  <a:srgbClr val="FFFF00"/>
                </a:solidFill>
                <a:sym typeface="Wingdings"/>
              </a:rPr>
              <a:t> XOXO</a:t>
            </a:r>
            <a:br>
              <a:rPr lang="en-US" sz="6000" dirty="0" smtClean="0">
                <a:solidFill>
                  <a:srgbClr val="FFFF00"/>
                </a:solidFill>
                <a:sym typeface="Wingdings"/>
              </a:rPr>
            </a:br>
            <a:r>
              <a:rPr lang="en-US" sz="6000" dirty="0">
                <a:solidFill>
                  <a:srgbClr val="FFFF00"/>
                </a:solidFill>
                <a:sym typeface="Wingdings"/>
              </a:rPr>
              <a:t/>
            </a:r>
            <a:br>
              <a:rPr lang="en-US" sz="6000" dirty="0">
                <a:solidFill>
                  <a:srgbClr val="FFFF00"/>
                </a:solidFill>
                <a:sym typeface="Wingdings"/>
              </a:rPr>
            </a:br>
            <a:r>
              <a:rPr lang="en-US" sz="6000" dirty="0" smtClean="0">
                <a:solidFill>
                  <a:srgbClr val="FFFF00"/>
                </a:solidFill>
                <a:sym typeface="Wingdings"/>
              </a:rPr>
              <a:t>What is the PRODUCT?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86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XOXO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7267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3048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What type of cell is found in the brain? </a:t>
            </a:r>
            <a:br>
              <a:rPr lang="en-US" sz="6000" dirty="0" smtClean="0">
                <a:solidFill>
                  <a:srgbClr val="FFFF00"/>
                </a:solidFill>
              </a:rPr>
            </a:b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Nerve cells (Neurons)</a:t>
            </a:r>
            <a:endParaRPr lang="en-US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803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32766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The products of photosynthesis are ______ and _______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Glucose and Oxygen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0147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4191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Photosynthesis or Respiration: 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5400" dirty="0" smtClean="0">
                <a:solidFill>
                  <a:srgbClr val="FFFF00"/>
                </a:solidFill>
              </a:rPr>
              <a:t>Which process has CO</a:t>
            </a:r>
            <a:r>
              <a:rPr lang="en-US" sz="5400" baseline="-25000" dirty="0" smtClean="0">
                <a:solidFill>
                  <a:srgbClr val="FFFF00"/>
                </a:solidFill>
              </a:rPr>
              <a:t>2</a:t>
            </a:r>
            <a:r>
              <a:rPr lang="en-US" sz="5400" dirty="0" smtClean="0">
                <a:solidFill>
                  <a:srgbClr val="FFFF00"/>
                </a:solidFill>
              </a:rPr>
              <a:t> as a </a:t>
            </a:r>
            <a:r>
              <a:rPr lang="en-US" sz="5400" u="sng" dirty="0" smtClean="0">
                <a:solidFill>
                  <a:srgbClr val="FFFF00"/>
                </a:solidFill>
              </a:rPr>
              <a:t>reactant</a:t>
            </a:r>
            <a:r>
              <a:rPr lang="en-US" sz="5400" dirty="0" smtClean="0">
                <a:solidFill>
                  <a:srgbClr val="FFFF00"/>
                </a:solidFill>
              </a:rPr>
              <a:t>?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4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Photosynthesis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1569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905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Which is found in both plant and animal cells?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 - Mitochondria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82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95500" y="1654314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  <a:latin typeface="Calibri"/>
              </a:rPr>
              <a:t>A</a:t>
            </a:r>
            <a:endParaRPr lang="en-US" sz="4000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02795" y="1654314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Calibri"/>
              </a:rPr>
              <a:t>B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2362200"/>
            <a:ext cx="3657600" cy="2082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438400"/>
            <a:ext cx="2895600" cy="280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80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31242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Na + Cl </a:t>
            </a:r>
            <a:r>
              <a:rPr lang="en-US" sz="6000" dirty="0" smtClean="0">
                <a:solidFill>
                  <a:srgbClr val="FFFF00"/>
                </a:solidFill>
                <a:sym typeface="Wingdings"/>
              </a:rPr>
              <a:t> </a:t>
            </a:r>
            <a:r>
              <a:rPr lang="en-US" sz="6000" dirty="0" err="1" smtClean="0">
                <a:solidFill>
                  <a:srgbClr val="FFFF00"/>
                </a:solidFill>
                <a:sym typeface="Wingdings"/>
              </a:rPr>
              <a:t>NaCl</a:t>
            </a:r>
            <a:r>
              <a:rPr lang="en-US" sz="6000" dirty="0" smtClean="0">
                <a:solidFill>
                  <a:srgbClr val="FFFF00"/>
                </a:solidFill>
                <a:sym typeface="Wingdings"/>
              </a:rPr>
              <a:t/>
            </a:r>
            <a:br>
              <a:rPr lang="en-US" sz="6000" dirty="0" smtClean="0">
                <a:solidFill>
                  <a:srgbClr val="FFFF00"/>
                </a:solidFill>
                <a:sym typeface="Wingdings"/>
              </a:rPr>
            </a:br>
            <a:r>
              <a:rPr lang="en-US" sz="3200" dirty="0">
                <a:solidFill>
                  <a:srgbClr val="FFFF00"/>
                </a:solidFill>
                <a:sym typeface="Wingdings"/>
              </a:rPr>
              <a:t/>
            </a:r>
            <a:br>
              <a:rPr lang="en-US" sz="3200" dirty="0">
                <a:solidFill>
                  <a:srgbClr val="FFFF00"/>
                </a:solidFill>
                <a:sym typeface="Wingdings"/>
              </a:rPr>
            </a:br>
            <a:r>
              <a:rPr lang="en-US" sz="6000" dirty="0" smtClean="0">
                <a:solidFill>
                  <a:srgbClr val="FFFF00"/>
                </a:solidFill>
                <a:sym typeface="Wingdings"/>
              </a:rPr>
              <a:t>Are Na and Cl reactants or products?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34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Reactants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3343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34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Respiration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37338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Photosynthesis or Respiration: 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5400" dirty="0" smtClean="0">
                <a:solidFill>
                  <a:srgbClr val="FFFF00"/>
                </a:solidFill>
              </a:rPr>
              <a:t>Which process has CO</a:t>
            </a:r>
            <a:r>
              <a:rPr lang="en-US" sz="5400" baseline="-25000" dirty="0" smtClean="0">
                <a:solidFill>
                  <a:srgbClr val="FFFF00"/>
                </a:solidFill>
              </a:rPr>
              <a:t>2</a:t>
            </a:r>
            <a:r>
              <a:rPr lang="en-US" sz="5400" dirty="0" smtClean="0">
                <a:solidFill>
                  <a:srgbClr val="FFFF00"/>
                </a:solidFill>
              </a:rPr>
              <a:t> as a </a:t>
            </a:r>
            <a:r>
              <a:rPr lang="en-US" sz="5400" u="sng" dirty="0" smtClean="0">
                <a:solidFill>
                  <a:srgbClr val="FFFF00"/>
                </a:solidFill>
              </a:rPr>
              <a:t>product</a:t>
            </a:r>
            <a:r>
              <a:rPr lang="en-US" sz="5400" dirty="0" smtClean="0">
                <a:solidFill>
                  <a:srgbClr val="FFFF00"/>
                </a:solidFill>
              </a:rPr>
              <a:t>?</a:t>
            </a:r>
            <a:endParaRPr lang="en-US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636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905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Which type of sugar is used to make energy for cells?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Glucose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82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09600" y="30480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FF00"/>
                </a:solidFill>
                <a:latin typeface="Calibri"/>
              </a:rPr>
              <a:t>Sucrose</a:t>
            </a:r>
            <a:endParaRPr lang="en-US" sz="4000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8400" y="3048000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FF00"/>
                </a:solidFill>
                <a:latin typeface="Calibri"/>
              </a:rPr>
              <a:t>Glucose</a:t>
            </a:r>
            <a:endParaRPr lang="en-US" sz="4000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6600" y="3048000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FF00"/>
                </a:solidFill>
                <a:latin typeface="Calibri"/>
              </a:rPr>
              <a:t>Fructose</a:t>
            </a:r>
            <a:endParaRPr lang="en-US" sz="4000" dirty="0">
              <a:solidFill>
                <a:srgbClr val="FFFF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6575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3429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Animal or plant cells: </a:t>
            </a:r>
            <a:r>
              <a:rPr lang="en-US" sz="5400" dirty="0">
                <a:solidFill>
                  <a:srgbClr val="FFFF00"/>
                </a:solidFill>
              </a:rPr>
              <a:t>Which </a:t>
            </a:r>
            <a:r>
              <a:rPr lang="en-US" sz="5400" dirty="0" smtClean="0">
                <a:solidFill>
                  <a:srgbClr val="FFFF00"/>
                </a:solidFill>
              </a:rPr>
              <a:t>type of cells perform respiration?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1066800"/>
          </a:xfrm>
        </p:spPr>
        <p:txBody>
          <a:bodyPr>
            <a:normAutofit fontScale="85000" lnSpcReduction="100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BOTH (</a:t>
            </a:r>
            <a:r>
              <a:rPr lang="en-US" sz="4800" u="sng" dirty="0" smtClean="0">
                <a:solidFill>
                  <a:srgbClr val="FFFF00"/>
                </a:solidFill>
              </a:rPr>
              <a:t>all</a:t>
            </a:r>
            <a:r>
              <a:rPr lang="en-US" sz="4800" dirty="0" smtClean="0">
                <a:solidFill>
                  <a:srgbClr val="FFFF00"/>
                </a:solidFill>
              </a:rPr>
              <a:t> cells need energy to live!)</a:t>
            </a:r>
            <a:endParaRPr lang="en-US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471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The rules</a:t>
            </a:r>
            <a:endParaRPr lang="en-US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One person (known as “1”) will be chosen to compete against the rest of the class (known as “100”)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10 points are added to the “bank” with every question the “1” gets correct.</a:t>
            </a:r>
          </a:p>
        </p:txBody>
      </p:sp>
      <p:pic>
        <p:nvPicPr>
          <p:cNvPr id="2050" name="Picture 2" descr="C:\Users\Corey Leet\AppData\Local\Microsoft\Windows\Temporary Internet Files\Content.IE5\6ZUX2ITW\MC90044131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7338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348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32766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The reactants of respiration are ______ and _______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Glucose and Oxygen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2201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8194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A group of cells working together is called …..?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 Tissue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005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57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Photosynthesis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3810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Photosynthesis or Respiration: 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5400" dirty="0" smtClean="0">
                <a:solidFill>
                  <a:srgbClr val="FFFF00"/>
                </a:solidFill>
              </a:rPr>
              <a:t>Which process has water (H</a:t>
            </a:r>
            <a:r>
              <a:rPr lang="en-US" sz="5400" baseline="-25000" dirty="0" smtClean="0">
                <a:solidFill>
                  <a:srgbClr val="FFFF00"/>
                </a:solidFill>
              </a:rPr>
              <a:t>2</a:t>
            </a:r>
            <a:r>
              <a:rPr lang="en-US" sz="5400" dirty="0" smtClean="0">
                <a:solidFill>
                  <a:srgbClr val="FFFF00"/>
                </a:solidFill>
              </a:rPr>
              <a:t>O) as a </a:t>
            </a:r>
            <a:r>
              <a:rPr lang="en-US" sz="5400" u="sng" dirty="0" smtClean="0">
                <a:solidFill>
                  <a:srgbClr val="FFFF00"/>
                </a:solidFill>
              </a:rPr>
              <a:t>reactant</a:t>
            </a:r>
            <a:r>
              <a:rPr lang="en-US" sz="5400" dirty="0" smtClean="0">
                <a:solidFill>
                  <a:srgbClr val="FFFF00"/>
                </a:solidFill>
              </a:rPr>
              <a:t>?</a:t>
            </a:r>
            <a:endParaRPr lang="en-US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61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25908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C</a:t>
            </a:r>
            <a:r>
              <a:rPr lang="en-US" sz="6000" dirty="0" smtClean="0">
                <a:solidFill>
                  <a:srgbClr val="FFFF00"/>
                </a:solidFill>
              </a:rPr>
              <a:t>ell part where photosynthesis occurs.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Chloroplast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227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8" y="304800"/>
            <a:ext cx="8912412" cy="3733800"/>
          </a:xfrm>
        </p:spPr>
        <p:txBody>
          <a:bodyPr>
            <a:noAutofit/>
          </a:bodyPr>
          <a:lstStyle/>
          <a:p>
            <a:pPr algn="l"/>
            <a:r>
              <a:rPr lang="en-US" sz="6000" dirty="0" smtClean="0">
                <a:solidFill>
                  <a:srgbClr val="FFFF00"/>
                </a:solidFill>
              </a:rPr>
              <a:t> Cell        Tissue        Organ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6000" dirty="0">
                <a:solidFill>
                  <a:srgbClr val="FFFF00"/>
                </a:solidFill>
              </a:rPr>
              <a:t> </a:t>
            </a:r>
            <a:r>
              <a:rPr lang="en-US" sz="6000" dirty="0" smtClean="0">
                <a:solidFill>
                  <a:srgbClr val="FFFF00"/>
                </a:solidFill>
              </a:rPr>
              <a:t> _________          Organism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Organ System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1828800" y="1676400"/>
            <a:ext cx="762000" cy="381000"/>
          </a:xfrm>
          <a:prstGeom prst="right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4191000" y="2514600"/>
            <a:ext cx="990600" cy="381000"/>
          </a:xfrm>
          <a:prstGeom prst="right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5029200" y="1676400"/>
            <a:ext cx="762000" cy="381000"/>
          </a:xfrm>
          <a:prstGeom prst="right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8077200" y="1676400"/>
            <a:ext cx="762000" cy="381000"/>
          </a:xfrm>
          <a:prstGeom prst="right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8833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26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Respiration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5814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Photosynthesis or Respiration: 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5400" dirty="0" smtClean="0">
                <a:solidFill>
                  <a:srgbClr val="FFFF00"/>
                </a:solidFill>
              </a:rPr>
              <a:t>Which process has O</a:t>
            </a:r>
            <a:r>
              <a:rPr lang="en-US" sz="5400" baseline="-25000" dirty="0" smtClean="0">
                <a:solidFill>
                  <a:srgbClr val="FFFF00"/>
                </a:solidFill>
              </a:rPr>
              <a:t>2</a:t>
            </a:r>
            <a:r>
              <a:rPr lang="en-US" sz="5400" dirty="0" smtClean="0">
                <a:solidFill>
                  <a:srgbClr val="FFFF00"/>
                </a:solidFill>
              </a:rPr>
              <a:t> as a </a:t>
            </a:r>
            <a:r>
              <a:rPr lang="en-US" sz="5400" u="sng" dirty="0" smtClean="0">
                <a:solidFill>
                  <a:srgbClr val="FFFF00"/>
                </a:solidFill>
              </a:rPr>
              <a:t>reactant</a:t>
            </a:r>
            <a:r>
              <a:rPr lang="en-US" sz="5400" dirty="0" smtClean="0">
                <a:solidFill>
                  <a:srgbClr val="FFFF00"/>
                </a:solidFill>
              </a:rPr>
              <a:t>?</a:t>
            </a:r>
            <a:endParaRPr lang="en-US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377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3048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Why are do some cells look different from other cells?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733800"/>
            <a:ext cx="6553200" cy="1676400"/>
          </a:xfrm>
        </p:spPr>
        <p:txBody>
          <a:bodyPr>
            <a:normAutofit fontScale="925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They perform different functions (different jobs).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4404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31242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Na + Cl </a:t>
            </a:r>
            <a:r>
              <a:rPr lang="en-US" sz="6000" dirty="0" smtClean="0">
                <a:solidFill>
                  <a:srgbClr val="FFFF00"/>
                </a:solidFill>
                <a:sym typeface="Wingdings"/>
              </a:rPr>
              <a:t> </a:t>
            </a:r>
            <a:r>
              <a:rPr lang="en-US" sz="6000" dirty="0" err="1" smtClean="0">
                <a:solidFill>
                  <a:srgbClr val="FFFF00"/>
                </a:solidFill>
                <a:sym typeface="Wingdings"/>
              </a:rPr>
              <a:t>NaCl</a:t>
            </a:r>
            <a:r>
              <a:rPr lang="en-US" sz="6000" dirty="0" smtClean="0">
                <a:solidFill>
                  <a:srgbClr val="FFFF00"/>
                </a:solidFill>
                <a:sym typeface="Wingdings"/>
              </a:rPr>
              <a:t/>
            </a:r>
            <a:br>
              <a:rPr lang="en-US" sz="6000" dirty="0" smtClean="0">
                <a:solidFill>
                  <a:srgbClr val="FFFF00"/>
                </a:solidFill>
                <a:sym typeface="Wingdings"/>
              </a:rPr>
            </a:br>
            <a:r>
              <a:rPr lang="en-US" sz="3200" dirty="0">
                <a:solidFill>
                  <a:srgbClr val="FFFF00"/>
                </a:solidFill>
                <a:sym typeface="Wingdings"/>
              </a:rPr>
              <a:t/>
            </a:r>
            <a:br>
              <a:rPr lang="en-US" sz="3200" dirty="0">
                <a:solidFill>
                  <a:srgbClr val="FFFF00"/>
                </a:solidFill>
                <a:sym typeface="Wingdings"/>
              </a:rPr>
            </a:br>
            <a:r>
              <a:rPr lang="en-US" sz="6000" dirty="0" smtClean="0">
                <a:solidFill>
                  <a:srgbClr val="FFFF00"/>
                </a:solidFill>
                <a:sym typeface="Wingdings"/>
              </a:rPr>
              <a:t>Does the arrow </a:t>
            </a:r>
            <a:r>
              <a:rPr lang="en-US" sz="6000" u="sng" dirty="0" smtClean="0">
                <a:solidFill>
                  <a:srgbClr val="FFFF00"/>
                </a:solidFill>
                <a:sym typeface="Wingdings"/>
              </a:rPr>
              <a:t>point</a:t>
            </a:r>
            <a:r>
              <a:rPr lang="en-US" sz="6000" dirty="0" smtClean="0">
                <a:solidFill>
                  <a:srgbClr val="FFFF00"/>
                </a:solidFill>
                <a:sym typeface="Wingdings"/>
              </a:rPr>
              <a:t> to the product or reactant?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34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Product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4126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343400"/>
            <a:ext cx="6553200" cy="9906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Photosynthesis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191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Photosynthesis or Respiration: 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4800" dirty="0" smtClean="0">
                <a:solidFill>
                  <a:srgbClr val="FFFF00"/>
                </a:solidFill>
              </a:rPr>
              <a:t>Which process harnesses the energy of the sun?</a:t>
            </a:r>
            <a:endParaRPr lang="en-US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075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35052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The purpose of respiration is to . . .?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57600"/>
            <a:ext cx="6477000" cy="990600"/>
          </a:xfrm>
        </p:spPr>
        <p:txBody>
          <a:bodyPr>
            <a:normAutofit fontScale="85000" lnSpcReduction="100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Make energy (ATP) for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8019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The rules</a:t>
            </a:r>
            <a:endParaRPr lang="en-US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When a question is asked, the “100” have 5-10 seconds to record their answer on a whiteboard.  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When I say, “MARKERS UP” you must stop writing.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At the start, all “100” are “up” (</a:t>
            </a:r>
            <a:r>
              <a:rPr lang="en-US" dirty="0">
                <a:solidFill>
                  <a:srgbClr val="FFFF00"/>
                </a:solidFill>
              </a:rPr>
              <a:t>s</a:t>
            </a:r>
            <a:r>
              <a:rPr lang="en-US" dirty="0" smtClean="0">
                <a:solidFill>
                  <a:srgbClr val="FFFF00"/>
                </a:solidFill>
              </a:rPr>
              <a:t>itting on their desk or standing).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Those who get it correct remain “up”. 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Those who get it wrong must sit back down.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Get 3 in a row correct, and you are back up!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098" name="Picture 2" descr="C:\Users\Corey Leet\AppData\Local\Microsoft\Windows\Temporary Internet Files\Content.IE5\SIHLU5R2\MC90038383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4724400"/>
            <a:ext cx="13716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751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4196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Respiration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38862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Photosynthesis or Respiration: 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5400" dirty="0" smtClean="0">
                <a:solidFill>
                  <a:srgbClr val="FFFF00"/>
                </a:solidFill>
              </a:rPr>
              <a:t>Which process has ATP as a </a:t>
            </a:r>
            <a:r>
              <a:rPr lang="en-US" sz="5400" u="sng" dirty="0" smtClean="0">
                <a:solidFill>
                  <a:srgbClr val="FFFF00"/>
                </a:solidFill>
              </a:rPr>
              <a:t>product</a:t>
            </a:r>
            <a:r>
              <a:rPr lang="en-US" sz="5400" dirty="0" smtClean="0">
                <a:solidFill>
                  <a:srgbClr val="FFFF00"/>
                </a:solidFill>
              </a:rPr>
              <a:t>?</a:t>
            </a:r>
            <a:endParaRPr lang="en-US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054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495800"/>
            <a:ext cx="6477000" cy="1905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They are (approx.) opposite processes.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191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How are photosynthesis and respiration related/connected?</a:t>
            </a:r>
            <a:endParaRPr lang="en-US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455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39624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A group of </a:t>
            </a:r>
            <a:r>
              <a:rPr lang="en-US" sz="6000" u="sng" dirty="0" smtClean="0">
                <a:solidFill>
                  <a:srgbClr val="FFFF00"/>
                </a:solidFill>
              </a:rPr>
              <a:t>tissues</a:t>
            </a:r>
            <a:r>
              <a:rPr lang="en-US" sz="6000" dirty="0" smtClean="0">
                <a:solidFill>
                  <a:srgbClr val="FFFF00"/>
                </a:solidFill>
              </a:rPr>
              <a:t> working together is called …..?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An organ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5063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21336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Which cells would need more </a:t>
            </a:r>
            <a:r>
              <a:rPr lang="en-US" sz="6000" i="1" dirty="0" smtClean="0">
                <a:solidFill>
                  <a:srgbClr val="FFFF00"/>
                </a:solidFill>
              </a:rPr>
              <a:t>mitochondria</a:t>
            </a:r>
            <a:r>
              <a:rPr lang="en-US" sz="6000" dirty="0" smtClean="0">
                <a:solidFill>
                  <a:srgbClr val="FFFF00"/>
                </a:solidFill>
              </a:rPr>
              <a:t>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54864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 smtClean="0">
                <a:solidFill>
                  <a:srgbClr val="FFFF00"/>
                </a:solidFill>
                <a:latin typeface="Calibri"/>
              </a:rPr>
              <a:t>B (Heart cells need lots of energy)</a:t>
            </a:r>
            <a:endParaRPr lang="en-US" sz="4800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2362200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  <a:latin typeface="Calibri"/>
              </a:rPr>
              <a:t>A</a:t>
            </a:r>
            <a:endParaRPr lang="en-US" sz="4000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8200" y="2667000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Calibri"/>
              </a:rPr>
              <a:t>B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667000"/>
            <a:ext cx="3400927" cy="2438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2361807"/>
            <a:ext cx="2362200" cy="315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260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Atom (100,000 times smaller!)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9718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Which is </a:t>
            </a:r>
            <a:r>
              <a:rPr lang="en-US" sz="6000" u="sng" dirty="0" smtClean="0">
                <a:solidFill>
                  <a:srgbClr val="FFFF00"/>
                </a:solidFill>
              </a:rPr>
              <a:t>smaller</a:t>
            </a:r>
            <a:r>
              <a:rPr lang="en-US" sz="6000" dirty="0" smtClean="0">
                <a:solidFill>
                  <a:srgbClr val="FFFF00"/>
                </a:solidFill>
              </a:rPr>
              <a:t>, 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5400" dirty="0" smtClean="0">
                <a:solidFill>
                  <a:srgbClr val="FFFF00"/>
                </a:solidFill>
              </a:rPr>
              <a:t>an atom or a cell?</a:t>
            </a:r>
            <a:endParaRPr lang="en-US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290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31242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_______ and _________ are organs of the circulatory system.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962400"/>
            <a:ext cx="6705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Heart and Blood Vessels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0036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25146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Which sugar do our cells use?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</a:t>
            </a:r>
            <a:r>
              <a:rPr lang="en-US" sz="4800" baseline="-25000" dirty="0" smtClean="0">
                <a:solidFill>
                  <a:srgbClr val="FFFF00"/>
                </a:solidFill>
              </a:rPr>
              <a:t>6</a:t>
            </a:r>
            <a:r>
              <a:rPr lang="en-US" sz="4800" dirty="0" smtClean="0">
                <a:solidFill>
                  <a:srgbClr val="FFFF00"/>
                </a:solidFill>
              </a:rPr>
              <a:t>H</a:t>
            </a:r>
            <a:r>
              <a:rPr lang="en-US" sz="4800" baseline="-25000" dirty="0" smtClean="0">
                <a:solidFill>
                  <a:srgbClr val="FFFF00"/>
                </a:solidFill>
              </a:rPr>
              <a:t>12</a:t>
            </a:r>
            <a:r>
              <a:rPr lang="en-US" sz="4800" dirty="0" smtClean="0">
                <a:solidFill>
                  <a:srgbClr val="FFFF00"/>
                </a:solidFill>
              </a:rPr>
              <a:t>O</a:t>
            </a:r>
            <a:r>
              <a:rPr lang="en-US" sz="4800" baseline="-25000" dirty="0" smtClean="0">
                <a:solidFill>
                  <a:srgbClr val="FFFF00"/>
                </a:solidFill>
              </a:rPr>
              <a:t>6  </a:t>
            </a:r>
            <a:r>
              <a:rPr lang="en-US" sz="4800" dirty="0" smtClean="0">
                <a:solidFill>
                  <a:srgbClr val="FFFF00"/>
                </a:solidFill>
              </a:rPr>
              <a:t>(glucose)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9200" y="30480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FF00"/>
                </a:solidFill>
                <a:latin typeface="Calibri"/>
              </a:rPr>
              <a:t>C</a:t>
            </a:r>
            <a:r>
              <a:rPr lang="en-US" sz="4800" baseline="-25000" dirty="0" smtClean="0">
                <a:solidFill>
                  <a:srgbClr val="FFFF00"/>
                </a:solidFill>
                <a:latin typeface="Calibri"/>
              </a:rPr>
              <a:t>6</a:t>
            </a:r>
            <a:r>
              <a:rPr lang="en-US" sz="4800" dirty="0" smtClean="0">
                <a:solidFill>
                  <a:srgbClr val="FFFF00"/>
                </a:solidFill>
                <a:latin typeface="Calibri"/>
              </a:rPr>
              <a:t>H</a:t>
            </a:r>
            <a:r>
              <a:rPr lang="en-US" sz="4800" baseline="-25000" dirty="0" smtClean="0">
                <a:solidFill>
                  <a:srgbClr val="FFFF00"/>
                </a:solidFill>
                <a:latin typeface="Calibri"/>
              </a:rPr>
              <a:t>12</a:t>
            </a:r>
            <a:r>
              <a:rPr lang="en-US" sz="4800" dirty="0" smtClean="0">
                <a:solidFill>
                  <a:srgbClr val="FFFF00"/>
                </a:solidFill>
                <a:latin typeface="Calibri"/>
              </a:rPr>
              <a:t>O</a:t>
            </a:r>
            <a:r>
              <a:rPr lang="en-US" sz="4800" baseline="-25000" dirty="0" smtClean="0">
                <a:solidFill>
                  <a:srgbClr val="FFFF00"/>
                </a:solidFill>
                <a:latin typeface="Calibri"/>
              </a:rPr>
              <a:t>6</a:t>
            </a:r>
            <a:endParaRPr lang="en-US" sz="4800" baseline="-25000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10200" y="30480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FF00"/>
                </a:solidFill>
                <a:latin typeface="Calibri"/>
              </a:rPr>
              <a:t>C</a:t>
            </a:r>
            <a:r>
              <a:rPr lang="en-US" sz="4800" baseline="-25000" dirty="0" smtClean="0">
                <a:solidFill>
                  <a:srgbClr val="FFFF00"/>
                </a:solidFill>
                <a:latin typeface="Calibri"/>
              </a:rPr>
              <a:t>12</a:t>
            </a:r>
            <a:r>
              <a:rPr lang="en-US" sz="4800" dirty="0" smtClean="0">
                <a:solidFill>
                  <a:srgbClr val="FFFF00"/>
                </a:solidFill>
                <a:latin typeface="Calibri"/>
              </a:rPr>
              <a:t>H</a:t>
            </a:r>
            <a:r>
              <a:rPr lang="en-US" sz="4800" baseline="-25000" dirty="0" smtClean="0">
                <a:solidFill>
                  <a:srgbClr val="FFFF00"/>
                </a:solidFill>
                <a:latin typeface="Calibri"/>
              </a:rPr>
              <a:t>22</a:t>
            </a:r>
            <a:r>
              <a:rPr lang="en-US" sz="4800" dirty="0" smtClean="0">
                <a:solidFill>
                  <a:srgbClr val="FFFF00"/>
                </a:solidFill>
                <a:latin typeface="Calibri"/>
              </a:rPr>
              <a:t>O</a:t>
            </a:r>
            <a:r>
              <a:rPr lang="en-US" sz="4800" baseline="-25000" dirty="0" smtClean="0">
                <a:solidFill>
                  <a:srgbClr val="FFFF00"/>
                </a:solidFill>
                <a:latin typeface="Calibri"/>
              </a:rPr>
              <a:t>11</a:t>
            </a:r>
            <a:endParaRPr lang="en-US" sz="4800" baseline="-25000" dirty="0">
              <a:solidFill>
                <a:srgbClr val="FFFF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6368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36576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A group of </a:t>
            </a:r>
            <a:r>
              <a:rPr lang="en-US" sz="6000" u="sng" dirty="0" smtClean="0">
                <a:solidFill>
                  <a:srgbClr val="FFFF00"/>
                </a:solidFill>
              </a:rPr>
              <a:t>organs</a:t>
            </a:r>
            <a:r>
              <a:rPr lang="en-US" sz="6000" dirty="0" smtClean="0">
                <a:solidFill>
                  <a:srgbClr val="FFFF00"/>
                </a:solidFill>
              </a:rPr>
              <a:t> working together is called …..?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576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An Organ System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9002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534400" cy="2667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Why is oxygen (O</a:t>
            </a:r>
            <a:r>
              <a:rPr lang="en-US" sz="6000" baseline="-25000" dirty="0" smtClean="0">
                <a:solidFill>
                  <a:srgbClr val="FFFF00"/>
                </a:solidFill>
              </a:rPr>
              <a:t>2</a:t>
            </a:r>
            <a:r>
              <a:rPr lang="en-US" sz="6000" dirty="0" smtClean="0">
                <a:solidFill>
                  <a:srgbClr val="FFFF00"/>
                </a:solidFill>
              </a:rPr>
              <a:t>) important for your cells?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657600"/>
            <a:ext cx="7239000" cy="1828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It is used in respiration to make ATP energy.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713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530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Photosynthesis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191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Photosynthesis or Respiration: 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5400" dirty="0" smtClean="0">
                <a:solidFill>
                  <a:srgbClr val="FFFF00"/>
                </a:solidFill>
              </a:rPr>
              <a:t>Which process has Oxygen (O</a:t>
            </a:r>
            <a:r>
              <a:rPr lang="en-US" sz="5400" baseline="-25000" dirty="0" smtClean="0">
                <a:solidFill>
                  <a:srgbClr val="FFFF00"/>
                </a:solidFill>
              </a:rPr>
              <a:t>2</a:t>
            </a:r>
            <a:r>
              <a:rPr lang="en-US" sz="5400" dirty="0" smtClean="0">
                <a:solidFill>
                  <a:srgbClr val="FFFF00"/>
                </a:solidFill>
              </a:rPr>
              <a:t>) as a </a:t>
            </a:r>
            <a:r>
              <a:rPr lang="en-US" sz="5400" u="sng" dirty="0" smtClean="0">
                <a:solidFill>
                  <a:srgbClr val="FFFF00"/>
                </a:solidFill>
              </a:rPr>
              <a:t>product</a:t>
            </a:r>
            <a:r>
              <a:rPr lang="en-US" sz="5400" dirty="0" smtClean="0">
                <a:solidFill>
                  <a:srgbClr val="FFFF00"/>
                </a:solidFill>
              </a:rPr>
              <a:t>?</a:t>
            </a:r>
            <a:endParaRPr lang="en-US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967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The rules</a:t>
            </a:r>
            <a:endParaRPr lang="en-US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“1” wins the bank points by getting 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</a:t>
            </a:r>
            <a:r>
              <a:rPr lang="en-US" u="sng" dirty="0" smtClean="0">
                <a:solidFill>
                  <a:srgbClr val="8DFF85"/>
                </a:solidFill>
              </a:rPr>
              <a:t>Five (5)</a:t>
            </a:r>
            <a:r>
              <a:rPr lang="en-US" dirty="0" smtClean="0">
                <a:solidFill>
                  <a:srgbClr val="8DFF85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questions in a row correct.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Those still “up” each get ½ of the bank points.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If the “1” gets an answer wrong, all remaining “100” (those who are still “up”) get the points in the bank.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“1” gets ½ of the points in the bank.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Then we pick a new “1” and start again!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Users\Corey Leet\AppData\Local\Microsoft\Windows\Temporary Internet Files\Content.IE5\6ZUX2ITW\MC90041081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640" y="152400"/>
            <a:ext cx="1854411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972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7929" y="304800"/>
            <a:ext cx="9141012" cy="3733800"/>
          </a:xfrm>
        </p:spPr>
        <p:txBody>
          <a:bodyPr>
            <a:noAutofit/>
          </a:bodyPr>
          <a:lstStyle/>
          <a:p>
            <a:pPr algn="l"/>
            <a:r>
              <a:rPr lang="en-US" sz="6000" dirty="0" smtClean="0">
                <a:solidFill>
                  <a:srgbClr val="FFFF00"/>
                </a:solidFill>
              </a:rPr>
              <a:t> </a:t>
            </a:r>
            <a:r>
              <a:rPr lang="en-US" sz="5400" dirty="0" smtClean="0">
                <a:solidFill>
                  <a:srgbClr val="FFFF00"/>
                </a:solidFill>
              </a:rPr>
              <a:t>Cell       Tissue       ________     </a:t>
            </a:r>
            <a:br>
              <a:rPr lang="en-US" sz="5400" dirty="0" smtClean="0">
                <a:solidFill>
                  <a:srgbClr val="FFFF00"/>
                </a:solidFill>
              </a:rPr>
            </a:br>
            <a:r>
              <a:rPr lang="en-US" sz="5400" dirty="0">
                <a:solidFill>
                  <a:srgbClr val="FFFF00"/>
                </a:solidFill>
              </a:rPr>
              <a:t> </a:t>
            </a:r>
            <a:r>
              <a:rPr lang="en-US" sz="5400" dirty="0" smtClean="0">
                <a:solidFill>
                  <a:srgbClr val="FFFF00"/>
                </a:solidFill>
              </a:rPr>
              <a:t>Organ System          Organism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Organ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1447800" y="1676400"/>
            <a:ext cx="762000" cy="3810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4343400" y="2514600"/>
            <a:ext cx="990600" cy="3810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4267200" y="1676400"/>
            <a:ext cx="762000" cy="3810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8077200" y="1676400"/>
            <a:ext cx="762000" cy="3810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6145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905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Which of the following represents an organ system?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2362200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  <a:latin typeface="Calibri"/>
              </a:rPr>
              <a:t>A</a:t>
            </a:r>
            <a:endParaRPr lang="en-US" sz="4000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67200" y="2362200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Calibri"/>
              </a:rPr>
              <a:t>B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133600"/>
            <a:ext cx="2133600" cy="3014134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2362200"/>
            <a:ext cx="3613485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88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28956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Only these cells can make their own food.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2766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Plant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531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28956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Name two specialized cells that help us move?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077200" cy="1905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Muscle cells, </a:t>
            </a:r>
            <a:r>
              <a:rPr lang="en-US" sz="4800" dirty="0">
                <a:solidFill>
                  <a:srgbClr val="FFFF00"/>
                </a:solidFill>
              </a:rPr>
              <a:t>B</a:t>
            </a:r>
            <a:r>
              <a:rPr lang="en-US" sz="4800" dirty="0" smtClean="0">
                <a:solidFill>
                  <a:srgbClr val="FFFF00"/>
                </a:solidFill>
              </a:rPr>
              <a:t>one cells, or Nerve Cells</a:t>
            </a:r>
            <a:endParaRPr lang="en-US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555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86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Digestive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2766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The stomach and intestines are part of our _________ system</a:t>
            </a:r>
            <a:r>
              <a:rPr lang="en-US" sz="5400" dirty="0" smtClean="0">
                <a:solidFill>
                  <a:srgbClr val="FFFF00"/>
                </a:solidFill>
              </a:rPr>
              <a:t>?</a:t>
            </a:r>
            <a:endParaRPr lang="en-US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959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28956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What type of energy is produced by respiration?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86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ATP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489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038600"/>
            <a:ext cx="7467600" cy="2590800"/>
          </a:xfrm>
        </p:spPr>
        <p:txBody>
          <a:bodyPr>
            <a:normAutofit fontScale="925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“Fresh Air” </a:t>
            </a:r>
          </a:p>
          <a:p>
            <a:pPr marL="0" indent="0">
              <a:buNone/>
            </a:pPr>
            <a:r>
              <a:rPr lang="en-US" sz="4800" dirty="0" smtClean="0">
                <a:solidFill>
                  <a:srgbClr val="FFFF00"/>
                </a:solidFill>
              </a:rPr>
              <a:t>(To recycle the CO</a:t>
            </a:r>
            <a:r>
              <a:rPr lang="en-US" sz="4800" baseline="-25000" dirty="0" smtClean="0">
                <a:solidFill>
                  <a:srgbClr val="FFFF00"/>
                </a:solidFill>
              </a:rPr>
              <a:t>2</a:t>
            </a:r>
            <a:r>
              <a:rPr lang="en-US" sz="4800" dirty="0" smtClean="0">
                <a:solidFill>
                  <a:srgbClr val="FFFF00"/>
                </a:solidFill>
              </a:rPr>
              <a:t> we breathe out into O</a:t>
            </a:r>
            <a:r>
              <a:rPr lang="en-US" sz="4800" baseline="-25000" dirty="0" smtClean="0">
                <a:solidFill>
                  <a:srgbClr val="FFFF00"/>
                </a:solidFill>
              </a:rPr>
              <a:t>2</a:t>
            </a:r>
            <a:r>
              <a:rPr lang="en-US" sz="4800" dirty="0" smtClean="0">
                <a:solidFill>
                  <a:srgbClr val="FFFF00"/>
                </a:solidFill>
              </a:rPr>
              <a:t> that we breathe in!)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35814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Why might it be a good idea to have lots of indoor plants</a:t>
            </a:r>
            <a:r>
              <a:rPr lang="en-US" sz="5400" dirty="0" smtClean="0">
                <a:solidFill>
                  <a:srgbClr val="FFFF00"/>
                </a:solidFill>
              </a:rPr>
              <a:t>?</a:t>
            </a:r>
            <a:endParaRPr lang="en-US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649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23622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What are cells?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14600"/>
            <a:ext cx="6934200" cy="1447800"/>
          </a:xfrm>
        </p:spPr>
        <p:txBody>
          <a:bodyPr>
            <a:normAutofit fontScale="925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The smallest/basic unit that makes up all living things.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572000"/>
            <a:ext cx="1095624" cy="1512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8667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906"/>
            <a:ext cx="8229600" cy="28956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What is the function of  chloroplasts?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71800"/>
            <a:ext cx="6400800" cy="1828800"/>
          </a:xfrm>
        </p:spPr>
        <p:txBody>
          <a:bodyPr>
            <a:normAutofit fontScale="925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Site of photosynthesis in plants (make glucose)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5885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32766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The reactants for photosynthesis are _____ and _______ and ______.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038600"/>
            <a:ext cx="6400800" cy="1905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Carbon dioxide, water, sunlight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9878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09600" y="710061"/>
            <a:ext cx="7772400" cy="19240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The person with the most points at the end of class is the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Corey Leet\AppData\Local\Microsoft\Windows\Temporary Internet Files\Content.IE5\KRF5NBKG\MC90013959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78960">
            <a:off x="4292031" y="3502554"/>
            <a:ext cx="1241919" cy="3039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014146" y="2206117"/>
            <a:ext cx="3202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prstClr val="black"/>
                  </a:solidFill>
                  <a:prstDash val="solid"/>
                </a:ln>
                <a:solidFill>
                  <a:srgbClr val="FFFF00"/>
                </a:solidFill>
                <a:latin typeface="Calibri"/>
              </a:rPr>
              <a:t>Ultimate 1!</a:t>
            </a:r>
            <a:endParaRPr lang="en-US" sz="5400" b="1" dirty="0">
              <a:ln w="10541" cmpd="sng">
                <a:solidFill>
                  <a:prstClr val="black"/>
                </a:solidFill>
                <a:prstDash val="solid"/>
              </a:ln>
              <a:solidFill>
                <a:srgbClr val="FFFF00"/>
              </a:solidFill>
              <a:latin typeface="Calibri"/>
            </a:endParaRPr>
          </a:p>
        </p:txBody>
      </p:sp>
      <p:pic>
        <p:nvPicPr>
          <p:cNvPr id="5123" name="Picture 3" descr="C:\Users\Corey Leet\AppData\Local\Microsoft\Windows\Temporary Internet Files\Content.IE5\T48S3XTP\MC90043161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4944">
            <a:off x="671058" y="2959616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Corey Leet\AppData\Local\Microsoft\Windows\Temporary Internet Files\Content.IE5\T48S3XTP\MC90043161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7913">
            <a:off x="6638409" y="282919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Corey Leet\AppData\Local\Microsoft\Windows\Temporary Internet Files\Content.IE5\T48S3XTP\MC90043161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744" y="4819171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Corey Leet\AppData\Local\Microsoft\Windows\Temporary Internet Files\Content.IE5\T48S3XTP\MC90043161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0193">
            <a:off x="6141926" y="480060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511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886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It would cease to exist.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8100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What would happen to life on Earth if plants could no longer perform photosynthesis?</a:t>
            </a:r>
            <a:endParaRPr lang="en-US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22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24384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The role of red blood cells is to ___________.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200400"/>
            <a:ext cx="6553200" cy="1905000"/>
          </a:xfrm>
        </p:spPr>
        <p:txBody>
          <a:bodyPr>
            <a:normAutofit fontScale="925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Carry oxygen to your cells (and CO</a:t>
            </a:r>
            <a:r>
              <a:rPr lang="en-US" sz="4800" baseline="-25000" dirty="0" smtClean="0">
                <a:solidFill>
                  <a:srgbClr val="FFFF00"/>
                </a:solidFill>
              </a:rPr>
              <a:t>2</a:t>
            </a:r>
            <a:r>
              <a:rPr lang="en-US" sz="4800" dirty="0" smtClean="0">
                <a:solidFill>
                  <a:srgbClr val="FFFF00"/>
                </a:solidFill>
              </a:rPr>
              <a:t> to our lungs)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9964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57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Photosynthesis 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4191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Photosynthesis or Respiration: 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5400" dirty="0" smtClean="0">
                <a:solidFill>
                  <a:srgbClr val="FFFF00"/>
                </a:solidFill>
              </a:rPr>
              <a:t>Which process uses energy to make food?</a:t>
            </a:r>
            <a:endParaRPr lang="en-US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928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31242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rgbClr val="FFFF00"/>
                </a:solidFill>
              </a:rPr>
              <a:t>R</a:t>
            </a:r>
            <a:r>
              <a:rPr lang="en-US" sz="4800" dirty="0" smtClean="0">
                <a:solidFill>
                  <a:srgbClr val="FFFF00"/>
                </a:solidFill>
              </a:rPr>
              <a:t>ed blood cells, nerve cells, and skin cells are ______________ to perform certain jobs.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86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rgbClr val="FFFF00"/>
                </a:solidFill>
              </a:rPr>
              <a:t>s</a:t>
            </a:r>
            <a:r>
              <a:rPr lang="en-US" sz="4800" dirty="0" smtClean="0">
                <a:solidFill>
                  <a:srgbClr val="FFFF00"/>
                </a:solidFill>
              </a:rPr>
              <a:t>pecialized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8053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31242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What is the green pigment found in chloroplasts?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96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Chlorophyll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1395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505200"/>
            <a:ext cx="8991600" cy="99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 CO</a:t>
            </a:r>
            <a:r>
              <a:rPr lang="en-US" sz="4000" baseline="-25000" dirty="0" smtClean="0">
                <a:solidFill>
                  <a:srgbClr val="FFFF00"/>
                </a:solidFill>
              </a:rPr>
              <a:t>2</a:t>
            </a:r>
            <a:r>
              <a:rPr lang="en-US" sz="4000" dirty="0" smtClean="0">
                <a:solidFill>
                  <a:srgbClr val="FFFF00"/>
                </a:solidFill>
              </a:rPr>
              <a:t> + H</a:t>
            </a:r>
            <a:r>
              <a:rPr lang="en-US" sz="4000" baseline="-25000" dirty="0" smtClean="0">
                <a:solidFill>
                  <a:srgbClr val="FFFF00"/>
                </a:solidFill>
              </a:rPr>
              <a:t>2</a:t>
            </a:r>
            <a:r>
              <a:rPr lang="en-US" sz="4000" dirty="0" smtClean="0">
                <a:solidFill>
                  <a:srgbClr val="FFFF00"/>
                </a:solidFill>
              </a:rPr>
              <a:t>O +                  C</a:t>
            </a:r>
            <a:r>
              <a:rPr lang="en-US" sz="4000" baseline="-25000" dirty="0" smtClean="0">
                <a:solidFill>
                  <a:srgbClr val="FFFF00"/>
                </a:solidFill>
              </a:rPr>
              <a:t>6</a:t>
            </a:r>
            <a:r>
              <a:rPr lang="en-US" sz="4000" dirty="0" smtClean="0">
                <a:solidFill>
                  <a:srgbClr val="FFFF00"/>
                </a:solidFill>
              </a:rPr>
              <a:t>H</a:t>
            </a:r>
            <a:r>
              <a:rPr lang="en-US" sz="4000" baseline="-25000" dirty="0" smtClean="0">
                <a:solidFill>
                  <a:srgbClr val="FFFF00"/>
                </a:solidFill>
              </a:rPr>
              <a:t>12</a:t>
            </a:r>
            <a:r>
              <a:rPr lang="en-US" sz="4000" dirty="0" smtClean="0">
                <a:solidFill>
                  <a:srgbClr val="FFFF00"/>
                </a:solidFill>
              </a:rPr>
              <a:t>O</a:t>
            </a:r>
            <a:r>
              <a:rPr lang="en-US" sz="4000" baseline="-25000" dirty="0" smtClean="0">
                <a:solidFill>
                  <a:srgbClr val="FFFF00"/>
                </a:solidFill>
              </a:rPr>
              <a:t>6</a:t>
            </a:r>
            <a:r>
              <a:rPr lang="en-US" sz="4000" dirty="0" smtClean="0">
                <a:solidFill>
                  <a:srgbClr val="FFFF00"/>
                </a:solidFill>
              </a:rPr>
              <a:t>  + O</a:t>
            </a:r>
            <a:r>
              <a:rPr lang="en-US" sz="4000" baseline="-25000" dirty="0" smtClean="0">
                <a:solidFill>
                  <a:srgbClr val="FFFF00"/>
                </a:solidFill>
              </a:rPr>
              <a:t>2</a:t>
            </a:r>
            <a:r>
              <a:rPr lang="en-US" sz="4000" dirty="0" smtClean="0">
                <a:solidFill>
                  <a:srgbClr val="FFFF00"/>
                </a:solidFill>
              </a:rPr>
              <a:t> + H</a:t>
            </a:r>
            <a:r>
              <a:rPr lang="en-US" sz="4000" baseline="-25000" dirty="0" smtClean="0">
                <a:solidFill>
                  <a:srgbClr val="FFFF00"/>
                </a:solidFill>
              </a:rPr>
              <a:t>2</a:t>
            </a:r>
            <a:r>
              <a:rPr lang="en-US" sz="4000" dirty="0" smtClean="0">
                <a:solidFill>
                  <a:srgbClr val="FFFF00"/>
                </a:solidFill>
              </a:rPr>
              <a:t>0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029200"/>
            <a:ext cx="1040429" cy="1436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26670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What is the chemical reaction for photosynthesis</a:t>
            </a:r>
            <a:r>
              <a:rPr lang="en-US" sz="4800" dirty="0" smtClean="0">
                <a:solidFill>
                  <a:srgbClr val="FFFF00"/>
                </a:solidFill>
              </a:rPr>
              <a:t>?</a:t>
            </a:r>
            <a:endParaRPr lang="en-US" sz="4800" dirty="0">
              <a:solidFill>
                <a:srgbClr val="FFFF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95600" y="3581400"/>
            <a:ext cx="1676400" cy="740204"/>
            <a:chOff x="2895600" y="4038600"/>
            <a:chExt cx="1676400" cy="740204"/>
          </a:xfrm>
        </p:grpSpPr>
        <p:sp>
          <p:nvSpPr>
            <p:cNvPr id="7" name="Right Arrow 6"/>
            <p:cNvSpPr/>
            <p:nvPr/>
          </p:nvSpPr>
          <p:spPr>
            <a:xfrm>
              <a:off x="3810000" y="4191000"/>
              <a:ext cx="762000" cy="381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5600" y="4038600"/>
              <a:ext cx="723900" cy="7402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4982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22098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What does photosynthesis </a:t>
            </a:r>
            <a:r>
              <a:rPr lang="en-US" sz="6000" i="1" dirty="0" smtClean="0">
                <a:solidFill>
                  <a:srgbClr val="FFFF00"/>
                </a:solidFill>
              </a:rPr>
              <a:t>mean</a:t>
            </a:r>
            <a:r>
              <a:rPr lang="en-US" sz="6000" dirty="0" smtClean="0">
                <a:solidFill>
                  <a:srgbClr val="FFFF00"/>
                </a:solidFill>
              </a:rPr>
              <a:t>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6553200" cy="3048000"/>
          </a:xfrm>
        </p:spPr>
        <p:txBody>
          <a:bodyPr>
            <a:normAutofit fontScale="77500" lnSpcReduction="20000"/>
          </a:bodyPr>
          <a:lstStyle/>
          <a:p>
            <a:r>
              <a:rPr lang="en-US" sz="4800" u="sng" dirty="0" smtClean="0">
                <a:solidFill>
                  <a:srgbClr val="FFFF00"/>
                </a:solidFill>
              </a:rPr>
              <a:t>Photo</a:t>
            </a:r>
            <a:r>
              <a:rPr lang="en-US" sz="4800" dirty="0" smtClean="0">
                <a:solidFill>
                  <a:srgbClr val="FFFF00"/>
                </a:solidFill>
              </a:rPr>
              <a:t> = light</a:t>
            </a:r>
          </a:p>
          <a:p>
            <a:r>
              <a:rPr lang="en-US" sz="4800" u="sng" dirty="0">
                <a:solidFill>
                  <a:srgbClr val="FFFF00"/>
                </a:solidFill>
              </a:rPr>
              <a:t>S</a:t>
            </a:r>
            <a:r>
              <a:rPr lang="en-US" sz="4800" u="sng" dirty="0" smtClean="0">
                <a:solidFill>
                  <a:srgbClr val="FFFF00"/>
                </a:solidFill>
              </a:rPr>
              <a:t>ynthesis</a:t>
            </a:r>
            <a:r>
              <a:rPr lang="en-US" sz="4800" dirty="0" smtClean="0">
                <a:solidFill>
                  <a:srgbClr val="FFFF00"/>
                </a:solidFill>
              </a:rPr>
              <a:t> = building a whole from parts</a:t>
            </a:r>
          </a:p>
          <a:p>
            <a:r>
              <a:rPr lang="en-US" sz="4800" u="sng" dirty="0" smtClean="0">
                <a:solidFill>
                  <a:srgbClr val="FFFF00"/>
                </a:solidFill>
              </a:rPr>
              <a:t>Photosynthesis</a:t>
            </a:r>
            <a:r>
              <a:rPr lang="en-US" sz="4800" dirty="0" smtClean="0">
                <a:solidFill>
                  <a:srgbClr val="FFFF00"/>
                </a:solidFill>
              </a:rPr>
              <a:t> ~ building something (glucose) with light!</a:t>
            </a:r>
          </a:p>
          <a:p>
            <a:pPr marL="0" indent="0">
              <a:buNone/>
            </a:pP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959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962400"/>
            <a:ext cx="8458200" cy="9906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O</a:t>
            </a:r>
            <a:r>
              <a:rPr lang="en-US" sz="4000" baseline="-25000" dirty="0" smtClean="0">
                <a:solidFill>
                  <a:srgbClr val="FFFF00"/>
                </a:solidFill>
              </a:rPr>
              <a:t>2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r>
              <a:rPr lang="en-US" sz="4000" dirty="0">
                <a:solidFill>
                  <a:srgbClr val="FFFF00"/>
                </a:solidFill>
              </a:rPr>
              <a:t>+ </a:t>
            </a:r>
            <a:r>
              <a:rPr lang="en-US" sz="4000" dirty="0" smtClean="0">
                <a:solidFill>
                  <a:srgbClr val="FFFF00"/>
                </a:solidFill>
              </a:rPr>
              <a:t>C</a:t>
            </a:r>
            <a:r>
              <a:rPr lang="en-US" sz="4000" baseline="-25000" dirty="0" smtClean="0">
                <a:solidFill>
                  <a:srgbClr val="FFFF00"/>
                </a:solidFill>
              </a:rPr>
              <a:t>6</a:t>
            </a:r>
            <a:r>
              <a:rPr lang="en-US" sz="4000" dirty="0" smtClean="0">
                <a:solidFill>
                  <a:srgbClr val="FFFF00"/>
                </a:solidFill>
              </a:rPr>
              <a:t>H</a:t>
            </a:r>
            <a:r>
              <a:rPr lang="en-US" sz="4000" baseline="-25000" dirty="0" smtClean="0">
                <a:solidFill>
                  <a:srgbClr val="FFFF00"/>
                </a:solidFill>
              </a:rPr>
              <a:t>12</a:t>
            </a:r>
            <a:r>
              <a:rPr lang="en-US" sz="4000" dirty="0" smtClean="0">
                <a:solidFill>
                  <a:srgbClr val="FFFF00"/>
                </a:solidFill>
              </a:rPr>
              <a:t>O</a:t>
            </a:r>
            <a:r>
              <a:rPr lang="en-US" sz="4000" baseline="-25000" dirty="0" smtClean="0">
                <a:solidFill>
                  <a:srgbClr val="FFFF00"/>
                </a:solidFill>
              </a:rPr>
              <a:t>6 </a:t>
            </a:r>
            <a:r>
              <a:rPr lang="en-US" sz="4000" dirty="0" smtClean="0">
                <a:solidFill>
                  <a:srgbClr val="FFFF00"/>
                </a:solidFill>
              </a:rPr>
              <a:t>           CO</a:t>
            </a:r>
            <a:r>
              <a:rPr lang="en-US" sz="4000" baseline="-25000" dirty="0" smtClean="0">
                <a:solidFill>
                  <a:srgbClr val="FFFF00"/>
                </a:solidFill>
              </a:rPr>
              <a:t>2</a:t>
            </a:r>
            <a:r>
              <a:rPr lang="en-US" sz="4000" dirty="0" smtClean="0">
                <a:solidFill>
                  <a:srgbClr val="FFFF00"/>
                </a:solidFill>
              </a:rPr>
              <a:t> + H</a:t>
            </a:r>
            <a:r>
              <a:rPr lang="en-US" sz="4000" baseline="-25000" dirty="0" smtClean="0">
                <a:solidFill>
                  <a:srgbClr val="FFFF00"/>
                </a:solidFill>
              </a:rPr>
              <a:t>2</a:t>
            </a:r>
            <a:r>
              <a:rPr lang="en-US" sz="4000" dirty="0" smtClean="0">
                <a:solidFill>
                  <a:srgbClr val="FFFF00"/>
                </a:solidFill>
              </a:rPr>
              <a:t>0 + ATP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029200"/>
            <a:ext cx="1040429" cy="1436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26670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What is the chemical reaction for respiration</a:t>
            </a:r>
            <a:r>
              <a:rPr lang="en-US" sz="4800" dirty="0" smtClean="0">
                <a:solidFill>
                  <a:srgbClr val="FFFF00"/>
                </a:solidFill>
              </a:rPr>
              <a:t>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886200" y="4191000"/>
            <a:ext cx="762000" cy="381000"/>
          </a:xfrm>
          <a:prstGeom prst="right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5509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32004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What are </a:t>
            </a:r>
            <a:r>
              <a:rPr lang="en-US" sz="6000" u="sng" dirty="0" smtClean="0">
                <a:solidFill>
                  <a:srgbClr val="FFFF00"/>
                </a:solidFill>
              </a:rPr>
              <a:t>two</a:t>
            </a:r>
            <a:r>
              <a:rPr lang="en-US" sz="6000" dirty="0" smtClean="0">
                <a:solidFill>
                  <a:srgbClr val="FFFF00"/>
                </a:solidFill>
              </a:rPr>
              <a:t> organelles involved in energy use and production?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657600"/>
            <a:ext cx="6705600" cy="1905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Chloroplasts and Mitochondria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962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3200400"/>
          </a:xfrm>
        </p:spPr>
        <p:txBody>
          <a:bodyPr>
            <a:noAutofit/>
          </a:bodyPr>
          <a:lstStyle/>
          <a:p>
            <a:r>
              <a:rPr lang="en-US" sz="5400" u="sng" dirty="0" smtClean="0">
                <a:solidFill>
                  <a:srgbClr val="FFFF00"/>
                </a:solidFill>
              </a:rPr>
              <a:t>Last Question</a:t>
            </a:r>
            <a:r>
              <a:rPr lang="en-US" sz="5400" dirty="0" smtClean="0">
                <a:solidFill>
                  <a:srgbClr val="FFFF00"/>
                </a:solidFill>
              </a:rPr>
              <a:t>:</a:t>
            </a:r>
            <a:r>
              <a:rPr lang="en-US" sz="5400" u="sng" dirty="0" smtClean="0">
                <a:solidFill>
                  <a:srgbClr val="FFFF00"/>
                </a:solidFill>
              </a:rPr>
              <a:t/>
            </a:r>
            <a:br>
              <a:rPr lang="en-US" sz="5400" u="sng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How are heart muscle cells different from other muscle cells?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6553200" cy="1828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They do not have to rest after they work.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1578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solidFill>
                  <a:srgbClr val="FFFF00"/>
                </a:solidFill>
                <a:latin typeface="Arial Black" pitchFamily="34" charset="0"/>
              </a:rPr>
              <a:t>Questions</a:t>
            </a:r>
            <a:endParaRPr lang="en-US" sz="88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5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31242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1. Reactant </a:t>
            </a:r>
            <a:r>
              <a:rPr lang="en-US" sz="5400" dirty="0" smtClean="0">
                <a:solidFill>
                  <a:srgbClr val="FFFF00"/>
                </a:solidFill>
                <a:sym typeface="Wingdings"/>
              </a:rPr>
              <a:t> Product</a:t>
            </a:r>
            <a:br>
              <a:rPr lang="en-US" sz="5400" dirty="0" smtClean="0">
                <a:solidFill>
                  <a:srgbClr val="FFFF00"/>
                </a:solidFill>
                <a:sym typeface="Wingdings"/>
              </a:rPr>
            </a:br>
            <a:r>
              <a:rPr lang="en-US" sz="5400" dirty="0" smtClean="0">
                <a:solidFill>
                  <a:srgbClr val="FFFF00"/>
                </a:solidFill>
                <a:sym typeface="Wingdings"/>
              </a:rPr>
              <a:t>2. Product  Reactant</a:t>
            </a:r>
            <a:r>
              <a:rPr lang="en-US" sz="6000" dirty="0" smtClean="0">
                <a:solidFill>
                  <a:srgbClr val="FFFF00"/>
                </a:solidFill>
                <a:sym typeface="Wingdings"/>
              </a:rPr>
              <a:t/>
            </a:r>
            <a:br>
              <a:rPr lang="en-US" sz="6000" dirty="0" smtClean="0">
                <a:solidFill>
                  <a:srgbClr val="FFFF00"/>
                </a:solidFill>
                <a:sym typeface="Wingdings"/>
              </a:rPr>
            </a:br>
            <a:r>
              <a:rPr lang="en-US" sz="6000" dirty="0" smtClean="0">
                <a:solidFill>
                  <a:srgbClr val="FFFF00"/>
                </a:solidFill>
                <a:sym typeface="Wingdings"/>
              </a:rPr>
              <a:t>Which is correct?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86200"/>
            <a:ext cx="8229600" cy="1676400"/>
          </a:xfrm>
        </p:spPr>
        <p:txBody>
          <a:bodyPr>
            <a:normAutofit fontScale="92500"/>
          </a:bodyPr>
          <a:lstStyle/>
          <a:p>
            <a:r>
              <a:rPr lang="en-US" sz="4800" dirty="0">
                <a:solidFill>
                  <a:srgbClr val="FFFF00"/>
                </a:solidFill>
              </a:rPr>
              <a:t>1. Reactant </a:t>
            </a:r>
            <a:r>
              <a:rPr lang="en-US" sz="4800" dirty="0">
                <a:solidFill>
                  <a:srgbClr val="FFFF00"/>
                </a:solidFill>
                <a:sym typeface="Wingdings"/>
              </a:rPr>
              <a:t> </a:t>
            </a:r>
            <a:r>
              <a:rPr lang="en-US" sz="4800" dirty="0" smtClean="0">
                <a:solidFill>
                  <a:srgbClr val="FFFF00"/>
                </a:solidFill>
                <a:sym typeface="Wingdings"/>
              </a:rPr>
              <a:t>Product             (The arrow </a:t>
            </a:r>
            <a:r>
              <a:rPr lang="en-US" sz="4800" u="sng" dirty="0" smtClean="0">
                <a:solidFill>
                  <a:srgbClr val="FFFF00"/>
                </a:solidFill>
                <a:sym typeface="Wingdings"/>
              </a:rPr>
              <a:t>P</a:t>
            </a:r>
            <a:r>
              <a:rPr lang="en-US" sz="4800" dirty="0" smtClean="0">
                <a:solidFill>
                  <a:srgbClr val="FFFF00"/>
                </a:solidFill>
                <a:sym typeface="Wingdings"/>
              </a:rPr>
              <a:t>oints to the </a:t>
            </a:r>
            <a:r>
              <a:rPr lang="en-US" sz="4800" u="sng" dirty="0" smtClean="0">
                <a:solidFill>
                  <a:srgbClr val="FFFF00"/>
                </a:solidFill>
                <a:sym typeface="Wingdings"/>
              </a:rPr>
              <a:t>P</a:t>
            </a:r>
            <a:r>
              <a:rPr lang="en-US" sz="4800" dirty="0" smtClean="0">
                <a:solidFill>
                  <a:srgbClr val="FFFF00"/>
                </a:solidFill>
                <a:sym typeface="Wingdings"/>
              </a:rPr>
              <a:t>roduct)</a:t>
            </a:r>
            <a:endParaRPr lang="en-US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060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905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Which represents tissue?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82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14400" y="2362200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  <a:latin typeface="Calibri"/>
              </a:rPr>
              <a:t>A</a:t>
            </a:r>
            <a:endParaRPr lang="en-US" sz="4000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2800" y="2236857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Calibri"/>
              </a:rPr>
              <a:t>B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7857460" y="3072809"/>
            <a:ext cx="744280" cy="999461"/>
            <a:chOff x="7857460" y="3072809"/>
            <a:chExt cx="744280" cy="999461"/>
          </a:xfrm>
        </p:grpSpPr>
        <p:sp>
          <p:nvSpPr>
            <p:cNvPr id="41" name="Freeform 40"/>
            <p:cNvSpPr/>
            <p:nvPr/>
          </p:nvSpPr>
          <p:spPr>
            <a:xfrm>
              <a:off x="7857460" y="3072809"/>
              <a:ext cx="744280" cy="999461"/>
            </a:xfrm>
            <a:custGeom>
              <a:avLst/>
              <a:gdLst>
                <a:gd name="connsiteX0" fmla="*/ 393405 w 744280"/>
                <a:gd name="connsiteY0" fmla="*/ 0 h 999461"/>
                <a:gd name="connsiteX1" fmla="*/ 393405 w 744280"/>
                <a:gd name="connsiteY1" fmla="*/ 0 h 999461"/>
                <a:gd name="connsiteX2" fmla="*/ 255182 w 744280"/>
                <a:gd name="connsiteY2" fmla="*/ 74428 h 999461"/>
                <a:gd name="connsiteX3" fmla="*/ 212652 w 744280"/>
                <a:gd name="connsiteY3" fmla="*/ 116958 h 999461"/>
                <a:gd name="connsiteX4" fmla="*/ 148856 w 744280"/>
                <a:gd name="connsiteY4" fmla="*/ 191386 h 999461"/>
                <a:gd name="connsiteX5" fmla="*/ 116959 w 744280"/>
                <a:gd name="connsiteY5" fmla="*/ 202019 h 999461"/>
                <a:gd name="connsiteX6" fmla="*/ 53163 w 744280"/>
                <a:gd name="connsiteY6" fmla="*/ 244549 h 999461"/>
                <a:gd name="connsiteX7" fmla="*/ 21266 w 744280"/>
                <a:gd name="connsiteY7" fmla="*/ 276447 h 999461"/>
                <a:gd name="connsiteX8" fmla="*/ 10633 w 744280"/>
                <a:gd name="connsiteY8" fmla="*/ 329610 h 999461"/>
                <a:gd name="connsiteX9" fmla="*/ 0 w 744280"/>
                <a:gd name="connsiteY9" fmla="*/ 372140 h 999461"/>
                <a:gd name="connsiteX10" fmla="*/ 21266 w 744280"/>
                <a:gd name="connsiteY10" fmla="*/ 606056 h 999461"/>
                <a:gd name="connsiteX11" fmla="*/ 31898 w 744280"/>
                <a:gd name="connsiteY11" fmla="*/ 637954 h 999461"/>
                <a:gd name="connsiteX12" fmla="*/ 85061 w 744280"/>
                <a:gd name="connsiteY12" fmla="*/ 839972 h 999461"/>
                <a:gd name="connsiteX13" fmla="*/ 148856 w 744280"/>
                <a:gd name="connsiteY13" fmla="*/ 871870 h 999461"/>
                <a:gd name="connsiteX14" fmla="*/ 191387 w 744280"/>
                <a:gd name="connsiteY14" fmla="*/ 925033 h 999461"/>
                <a:gd name="connsiteX15" fmla="*/ 297712 w 744280"/>
                <a:gd name="connsiteY15" fmla="*/ 967563 h 999461"/>
                <a:gd name="connsiteX16" fmla="*/ 329610 w 744280"/>
                <a:gd name="connsiteY16" fmla="*/ 978196 h 999461"/>
                <a:gd name="connsiteX17" fmla="*/ 414670 w 744280"/>
                <a:gd name="connsiteY17" fmla="*/ 999461 h 999461"/>
                <a:gd name="connsiteX18" fmla="*/ 574159 w 744280"/>
                <a:gd name="connsiteY18" fmla="*/ 988828 h 999461"/>
                <a:gd name="connsiteX19" fmla="*/ 584791 w 744280"/>
                <a:gd name="connsiteY19" fmla="*/ 956931 h 999461"/>
                <a:gd name="connsiteX20" fmla="*/ 606056 w 744280"/>
                <a:gd name="connsiteY20" fmla="*/ 935665 h 999461"/>
                <a:gd name="connsiteX21" fmla="*/ 637954 w 744280"/>
                <a:gd name="connsiteY21" fmla="*/ 871870 h 999461"/>
                <a:gd name="connsiteX22" fmla="*/ 648587 w 744280"/>
                <a:gd name="connsiteY22" fmla="*/ 478465 h 999461"/>
                <a:gd name="connsiteX23" fmla="*/ 669852 w 744280"/>
                <a:gd name="connsiteY23" fmla="*/ 414670 h 999461"/>
                <a:gd name="connsiteX24" fmla="*/ 733647 w 744280"/>
                <a:gd name="connsiteY24" fmla="*/ 350875 h 999461"/>
                <a:gd name="connsiteX25" fmla="*/ 744280 w 744280"/>
                <a:gd name="connsiteY25" fmla="*/ 318977 h 999461"/>
                <a:gd name="connsiteX26" fmla="*/ 733647 w 744280"/>
                <a:gd name="connsiteY26" fmla="*/ 287079 h 999461"/>
                <a:gd name="connsiteX27" fmla="*/ 701749 w 744280"/>
                <a:gd name="connsiteY27" fmla="*/ 191386 h 999461"/>
                <a:gd name="connsiteX28" fmla="*/ 691117 w 744280"/>
                <a:gd name="connsiteY28" fmla="*/ 148856 h 999461"/>
                <a:gd name="connsiteX29" fmla="*/ 659219 w 744280"/>
                <a:gd name="connsiteY29" fmla="*/ 85061 h 999461"/>
                <a:gd name="connsiteX30" fmla="*/ 627321 w 744280"/>
                <a:gd name="connsiteY30" fmla="*/ 63796 h 999461"/>
                <a:gd name="connsiteX31" fmla="*/ 595424 w 744280"/>
                <a:gd name="connsiteY31" fmla="*/ 53163 h 999461"/>
                <a:gd name="connsiteX32" fmla="*/ 489098 w 744280"/>
                <a:gd name="connsiteY32" fmla="*/ 42531 h 999461"/>
                <a:gd name="connsiteX33" fmla="*/ 425303 w 744280"/>
                <a:gd name="connsiteY33" fmla="*/ 21265 h 999461"/>
                <a:gd name="connsiteX34" fmla="*/ 393405 w 744280"/>
                <a:gd name="connsiteY34" fmla="*/ 10633 h 999461"/>
                <a:gd name="connsiteX35" fmla="*/ 393405 w 744280"/>
                <a:gd name="connsiteY35" fmla="*/ 0 h 999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44280" h="999461">
                  <a:moveTo>
                    <a:pt x="393405" y="0"/>
                  </a:moveTo>
                  <a:lnTo>
                    <a:pt x="393405" y="0"/>
                  </a:lnTo>
                  <a:cubicBezTo>
                    <a:pt x="321814" y="31819"/>
                    <a:pt x="305181" y="30679"/>
                    <a:pt x="255182" y="74428"/>
                  </a:cubicBezTo>
                  <a:cubicBezTo>
                    <a:pt x="240094" y="87630"/>
                    <a:pt x="225854" y="101870"/>
                    <a:pt x="212652" y="116958"/>
                  </a:cubicBezTo>
                  <a:cubicBezTo>
                    <a:pt x="192013" y="140546"/>
                    <a:pt x="176077" y="173239"/>
                    <a:pt x="148856" y="191386"/>
                  </a:cubicBezTo>
                  <a:cubicBezTo>
                    <a:pt x="139531" y="197603"/>
                    <a:pt x="127591" y="198475"/>
                    <a:pt x="116959" y="202019"/>
                  </a:cubicBezTo>
                  <a:cubicBezTo>
                    <a:pt x="60051" y="258924"/>
                    <a:pt x="143292" y="180170"/>
                    <a:pt x="53163" y="244549"/>
                  </a:cubicBezTo>
                  <a:cubicBezTo>
                    <a:pt x="40927" y="253289"/>
                    <a:pt x="31898" y="265814"/>
                    <a:pt x="21266" y="276447"/>
                  </a:cubicBezTo>
                  <a:cubicBezTo>
                    <a:pt x="17722" y="294168"/>
                    <a:pt x="14554" y="311968"/>
                    <a:pt x="10633" y="329610"/>
                  </a:cubicBezTo>
                  <a:cubicBezTo>
                    <a:pt x="7463" y="343875"/>
                    <a:pt x="0" y="357527"/>
                    <a:pt x="0" y="372140"/>
                  </a:cubicBezTo>
                  <a:cubicBezTo>
                    <a:pt x="0" y="449130"/>
                    <a:pt x="2298" y="530181"/>
                    <a:pt x="21266" y="606056"/>
                  </a:cubicBezTo>
                  <a:cubicBezTo>
                    <a:pt x="23984" y="616929"/>
                    <a:pt x="28354" y="627321"/>
                    <a:pt x="31898" y="637954"/>
                  </a:cubicBezTo>
                  <a:cubicBezTo>
                    <a:pt x="33816" y="659053"/>
                    <a:pt x="34405" y="823086"/>
                    <a:pt x="85061" y="839972"/>
                  </a:cubicBezTo>
                  <a:cubicBezTo>
                    <a:pt x="129082" y="854646"/>
                    <a:pt x="107634" y="844388"/>
                    <a:pt x="148856" y="871870"/>
                  </a:cubicBezTo>
                  <a:cubicBezTo>
                    <a:pt x="160233" y="888936"/>
                    <a:pt x="173204" y="912911"/>
                    <a:pt x="191387" y="925033"/>
                  </a:cubicBezTo>
                  <a:cubicBezTo>
                    <a:pt x="222678" y="945893"/>
                    <a:pt x="263129" y="956035"/>
                    <a:pt x="297712" y="967563"/>
                  </a:cubicBezTo>
                  <a:cubicBezTo>
                    <a:pt x="308345" y="971107"/>
                    <a:pt x="318620" y="975998"/>
                    <a:pt x="329610" y="978196"/>
                  </a:cubicBezTo>
                  <a:cubicBezTo>
                    <a:pt x="393763" y="991026"/>
                    <a:pt x="365629" y="983113"/>
                    <a:pt x="414670" y="999461"/>
                  </a:cubicBezTo>
                  <a:cubicBezTo>
                    <a:pt x="467833" y="995917"/>
                    <a:pt x="522469" y="1001750"/>
                    <a:pt x="574159" y="988828"/>
                  </a:cubicBezTo>
                  <a:cubicBezTo>
                    <a:pt x="585032" y="986110"/>
                    <a:pt x="579025" y="966541"/>
                    <a:pt x="584791" y="956931"/>
                  </a:cubicBezTo>
                  <a:cubicBezTo>
                    <a:pt x="589949" y="948335"/>
                    <a:pt x="599794" y="943493"/>
                    <a:pt x="606056" y="935665"/>
                  </a:cubicBezTo>
                  <a:cubicBezTo>
                    <a:pt x="629612" y="906219"/>
                    <a:pt x="626723" y="905562"/>
                    <a:pt x="637954" y="871870"/>
                  </a:cubicBezTo>
                  <a:cubicBezTo>
                    <a:pt x="641498" y="740735"/>
                    <a:pt x="639457" y="609330"/>
                    <a:pt x="648587" y="478465"/>
                  </a:cubicBezTo>
                  <a:cubicBezTo>
                    <a:pt x="650147" y="456104"/>
                    <a:pt x="654002" y="430520"/>
                    <a:pt x="669852" y="414670"/>
                  </a:cubicBezTo>
                  <a:lnTo>
                    <a:pt x="733647" y="350875"/>
                  </a:lnTo>
                  <a:cubicBezTo>
                    <a:pt x="737191" y="340242"/>
                    <a:pt x="744280" y="330185"/>
                    <a:pt x="744280" y="318977"/>
                  </a:cubicBezTo>
                  <a:cubicBezTo>
                    <a:pt x="744280" y="307769"/>
                    <a:pt x="736365" y="297952"/>
                    <a:pt x="733647" y="287079"/>
                  </a:cubicBezTo>
                  <a:cubicBezTo>
                    <a:pt x="713034" y="204632"/>
                    <a:pt x="737122" y="262134"/>
                    <a:pt x="701749" y="191386"/>
                  </a:cubicBezTo>
                  <a:cubicBezTo>
                    <a:pt x="698205" y="177209"/>
                    <a:pt x="695131" y="162907"/>
                    <a:pt x="691117" y="148856"/>
                  </a:cubicBezTo>
                  <a:cubicBezTo>
                    <a:pt x="684199" y="124643"/>
                    <a:pt x="677858" y="103700"/>
                    <a:pt x="659219" y="85061"/>
                  </a:cubicBezTo>
                  <a:cubicBezTo>
                    <a:pt x="650183" y="76025"/>
                    <a:pt x="638751" y="69511"/>
                    <a:pt x="627321" y="63796"/>
                  </a:cubicBezTo>
                  <a:cubicBezTo>
                    <a:pt x="617297" y="58784"/>
                    <a:pt x="606501" y="54867"/>
                    <a:pt x="595424" y="53163"/>
                  </a:cubicBezTo>
                  <a:cubicBezTo>
                    <a:pt x="560219" y="47747"/>
                    <a:pt x="524540" y="46075"/>
                    <a:pt x="489098" y="42531"/>
                  </a:cubicBezTo>
                  <a:lnTo>
                    <a:pt x="425303" y="21265"/>
                  </a:lnTo>
                  <a:cubicBezTo>
                    <a:pt x="414670" y="17721"/>
                    <a:pt x="393405" y="21841"/>
                    <a:pt x="393405" y="10633"/>
                  </a:cubicBezTo>
                  <a:lnTo>
                    <a:pt x="393405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8229600" y="3288665"/>
              <a:ext cx="228600" cy="24538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029200" y="3581400"/>
            <a:ext cx="1524000" cy="1150782"/>
            <a:chOff x="5105401" y="2993944"/>
            <a:chExt cx="1524000" cy="1150782"/>
          </a:xfrm>
        </p:grpSpPr>
        <p:sp>
          <p:nvSpPr>
            <p:cNvPr id="52" name="Freeform 51"/>
            <p:cNvSpPr/>
            <p:nvPr/>
          </p:nvSpPr>
          <p:spPr>
            <a:xfrm>
              <a:off x="5105401" y="2993944"/>
              <a:ext cx="1524000" cy="1150782"/>
            </a:xfrm>
            <a:custGeom>
              <a:avLst/>
              <a:gdLst>
                <a:gd name="connsiteX0" fmla="*/ 584791 w 2831012"/>
                <a:gd name="connsiteY0" fmla="*/ 340535 h 2201233"/>
                <a:gd name="connsiteX1" fmla="*/ 584791 w 2831012"/>
                <a:gd name="connsiteY1" fmla="*/ 340535 h 2201233"/>
                <a:gd name="connsiteX2" fmla="*/ 425303 w 2831012"/>
                <a:gd name="connsiteY2" fmla="*/ 446861 h 2201233"/>
                <a:gd name="connsiteX3" fmla="*/ 372140 w 2831012"/>
                <a:gd name="connsiteY3" fmla="*/ 457493 h 2201233"/>
                <a:gd name="connsiteX4" fmla="*/ 287079 w 2831012"/>
                <a:gd name="connsiteY4" fmla="*/ 500024 h 2201233"/>
                <a:gd name="connsiteX5" fmla="*/ 244549 w 2831012"/>
                <a:gd name="connsiteY5" fmla="*/ 531921 h 2201233"/>
                <a:gd name="connsiteX6" fmla="*/ 212652 w 2831012"/>
                <a:gd name="connsiteY6" fmla="*/ 542554 h 2201233"/>
                <a:gd name="connsiteX7" fmla="*/ 180754 w 2831012"/>
                <a:gd name="connsiteY7" fmla="*/ 563819 h 2201233"/>
                <a:gd name="connsiteX8" fmla="*/ 116958 w 2831012"/>
                <a:gd name="connsiteY8" fmla="*/ 585084 h 2201233"/>
                <a:gd name="connsiteX9" fmla="*/ 42531 w 2831012"/>
                <a:gd name="connsiteY9" fmla="*/ 648879 h 2201233"/>
                <a:gd name="connsiteX10" fmla="*/ 31898 w 2831012"/>
                <a:gd name="connsiteY10" fmla="*/ 691410 h 2201233"/>
                <a:gd name="connsiteX11" fmla="*/ 10633 w 2831012"/>
                <a:gd name="connsiteY11" fmla="*/ 723307 h 2201233"/>
                <a:gd name="connsiteX12" fmla="*/ 0 w 2831012"/>
                <a:gd name="connsiteY12" fmla="*/ 755205 h 2201233"/>
                <a:gd name="connsiteX13" fmla="*/ 10633 w 2831012"/>
                <a:gd name="connsiteY13" fmla="*/ 1084814 h 2201233"/>
                <a:gd name="connsiteX14" fmla="*/ 21265 w 2831012"/>
                <a:gd name="connsiteY14" fmla="*/ 1127345 h 2201233"/>
                <a:gd name="connsiteX15" fmla="*/ 31898 w 2831012"/>
                <a:gd name="connsiteY15" fmla="*/ 1350628 h 2201233"/>
                <a:gd name="connsiteX16" fmla="*/ 42531 w 2831012"/>
                <a:gd name="connsiteY16" fmla="*/ 1393159 h 2201233"/>
                <a:gd name="connsiteX17" fmla="*/ 63796 w 2831012"/>
                <a:gd name="connsiteY17" fmla="*/ 1488852 h 2201233"/>
                <a:gd name="connsiteX18" fmla="*/ 85061 w 2831012"/>
                <a:gd name="connsiteY18" fmla="*/ 1520749 h 2201233"/>
                <a:gd name="connsiteX19" fmla="*/ 95693 w 2831012"/>
                <a:gd name="connsiteY19" fmla="*/ 1552647 h 2201233"/>
                <a:gd name="connsiteX20" fmla="*/ 159489 w 2831012"/>
                <a:gd name="connsiteY20" fmla="*/ 1605810 h 2201233"/>
                <a:gd name="connsiteX21" fmla="*/ 233917 w 2831012"/>
                <a:gd name="connsiteY21" fmla="*/ 1627075 h 2201233"/>
                <a:gd name="connsiteX22" fmla="*/ 265814 w 2831012"/>
                <a:gd name="connsiteY22" fmla="*/ 1637707 h 2201233"/>
                <a:gd name="connsiteX23" fmla="*/ 297712 w 2831012"/>
                <a:gd name="connsiteY23" fmla="*/ 1658972 h 2201233"/>
                <a:gd name="connsiteX24" fmla="*/ 372140 w 2831012"/>
                <a:gd name="connsiteY24" fmla="*/ 1754666 h 2201233"/>
                <a:gd name="connsiteX25" fmla="*/ 435935 w 2831012"/>
                <a:gd name="connsiteY25" fmla="*/ 1797196 h 2201233"/>
                <a:gd name="connsiteX26" fmla="*/ 478465 w 2831012"/>
                <a:gd name="connsiteY26" fmla="*/ 1807828 h 2201233"/>
                <a:gd name="connsiteX27" fmla="*/ 531628 w 2831012"/>
                <a:gd name="connsiteY27" fmla="*/ 1818461 h 2201233"/>
                <a:gd name="connsiteX28" fmla="*/ 563526 w 2831012"/>
                <a:gd name="connsiteY28" fmla="*/ 1829093 h 2201233"/>
                <a:gd name="connsiteX29" fmla="*/ 606056 w 2831012"/>
                <a:gd name="connsiteY29" fmla="*/ 1839726 h 2201233"/>
                <a:gd name="connsiteX30" fmla="*/ 669852 w 2831012"/>
                <a:gd name="connsiteY30" fmla="*/ 1860991 h 2201233"/>
                <a:gd name="connsiteX31" fmla="*/ 871870 w 2831012"/>
                <a:gd name="connsiteY31" fmla="*/ 1871624 h 2201233"/>
                <a:gd name="connsiteX32" fmla="*/ 935665 w 2831012"/>
                <a:gd name="connsiteY32" fmla="*/ 1882256 h 2201233"/>
                <a:gd name="connsiteX33" fmla="*/ 1073889 w 2831012"/>
                <a:gd name="connsiteY33" fmla="*/ 1903521 h 2201233"/>
                <a:gd name="connsiteX34" fmla="*/ 1137684 w 2831012"/>
                <a:gd name="connsiteY34" fmla="*/ 1935419 h 2201233"/>
                <a:gd name="connsiteX35" fmla="*/ 1169582 w 2831012"/>
                <a:gd name="connsiteY35" fmla="*/ 1956684 h 2201233"/>
                <a:gd name="connsiteX36" fmla="*/ 1233377 w 2831012"/>
                <a:gd name="connsiteY36" fmla="*/ 1977949 h 2201233"/>
                <a:gd name="connsiteX37" fmla="*/ 1297172 w 2831012"/>
                <a:gd name="connsiteY37" fmla="*/ 1999214 h 2201233"/>
                <a:gd name="connsiteX38" fmla="*/ 1339703 w 2831012"/>
                <a:gd name="connsiteY38" fmla="*/ 2009847 h 2201233"/>
                <a:gd name="connsiteX39" fmla="*/ 1382233 w 2831012"/>
                <a:gd name="connsiteY39" fmla="*/ 2031112 h 2201233"/>
                <a:gd name="connsiteX40" fmla="*/ 1477926 w 2831012"/>
                <a:gd name="connsiteY40" fmla="*/ 2105540 h 2201233"/>
                <a:gd name="connsiteX41" fmla="*/ 1541721 w 2831012"/>
                <a:gd name="connsiteY41" fmla="*/ 2126805 h 2201233"/>
                <a:gd name="connsiteX42" fmla="*/ 1573619 w 2831012"/>
                <a:gd name="connsiteY42" fmla="*/ 2137438 h 2201233"/>
                <a:gd name="connsiteX43" fmla="*/ 1679945 w 2831012"/>
                <a:gd name="connsiteY43" fmla="*/ 2148070 h 2201233"/>
                <a:gd name="connsiteX44" fmla="*/ 1786270 w 2831012"/>
                <a:gd name="connsiteY44" fmla="*/ 2190600 h 2201233"/>
                <a:gd name="connsiteX45" fmla="*/ 1871331 w 2831012"/>
                <a:gd name="connsiteY45" fmla="*/ 2201233 h 2201233"/>
                <a:gd name="connsiteX46" fmla="*/ 2286000 w 2831012"/>
                <a:gd name="connsiteY46" fmla="*/ 2190600 h 2201233"/>
                <a:gd name="connsiteX47" fmla="*/ 2413591 w 2831012"/>
                <a:gd name="connsiteY47" fmla="*/ 2084275 h 2201233"/>
                <a:gd name="connsiteX48" fmla="*/ 2445489 w 2831012"/>
                <a:gd name="connsiteY48" fmla="*/ 2063010 h 2201233"/>
                <a:gd name="connsiteX49" fmla="*/ 2519917 w 2831012"/>
                <a:gd name="connsiteY49" fmla="*/ 2009847 h 2201233"/>
                <a:gd name="connsiteX50" fmla="*/ 2583712 w 2831012"/>
                <a:gd name="connsiteY50" fmla="*/ 1967317 h 2201233"/>
                <a:gd name="connsiteX51" fmla="*/ 2647507 w 2831012"/>
                <a:gd name="connsiteY51" fmla="*/ 1924786 h 2201233"/>
                <a:gd name="connsiteX52" fmla="*/ 2743200 w 2831012"/>
                <a:gd name="connsiteY52" fmla="*/ 1871624 h 2201233"/>
                <a:gd name="connsiteX53" fmla="*/ 2775098 w 2831012"/>
                <a:gd name="connsiteY53" fmla="*/ 1850359 h 2201233"/>
                <a:gd name="connsiteX54" fmla="*/ 2817628 w 2831012"/>
                <a:gd name="connsiteY54" fmla="*/ 1797196 h 2201233"/>
                <a:gd name="connsiteX55" fmla="*/ 2817628 w 2831012"/>
                <a:gd name="connsiteY55" fmla="*/ 1542014 h 2201233"/>
                <a:gd name="connsiteX56" fmla="*/ 2785731 w 2831012"/>
                <a:gd name="connsiteY56" fmla="*/ 1393159 h 2201233"/>
                <a:gd name="connsiteX57" fmla="*/ 2753833 w 2831012"/>
                <a:gd name="connsiteY57" fmla="*/ 1286833 h 2201233"/>
                <a:gd name="connsiteX58" fmla="*/ 2700670 w 2831012"/>
                <a:gd name="connsiteY58" fmla="*/ 1233670 h 2201233"/>
                <a:gd name="connsiteX59" fmla="*/ 2668772 w 2831012"/>
                <a:gd name="connsiteY59" fmla="*/ 1201772 h 2201233"/>
                <a:gd name="connsiteX60" fmla="*/ 2604977 w 2831012"/>
                <a:gd name="connsiteY60" fmla="*/ 1169875 h 2201233"/>
                <a:gd name="connsiteX61" fmla="*/ 2573079 w 2831012"/>
                <a:gd name="connsiteY61" fmla="*/ 1148610 h 2201233"/>
                <a:gd name="connsiteX62" fmla="*/ 2541182 w 2831012"/>
                <a:gd name="connsiteY62" fmla="*/ 1137977 h 2201233"/>
                <a:gd name="connsiteX63" fmla="*/ 2509284 w 2831012"/>
                <a:gd name="connsiteY63" fmla="*/ 1074182 h 2201233"/>
                <a:gd name="connsiteX64" fmla="*/ 2488019 w 2831012"/>
                <a:gd name="connsiteY64" fmla="*/ 1042284 h 2201233"/>
                <a:gd name="connsiteX65" fmla="*/ 2424224 w 2831012"/>
                <a:gd name="connsiteY65" fmla="*/ 999754 h 2201233"/>
                <a:gd name="connsiteX66" fmla="*/ 2339163 w 2831012"/>
                <a:gd name="connsiteY66" fmla="*/ 978489 h 2201233"/>
                <a:gd name="connsiteX67" fmla="*/ 2317898 w 2831012"/>
                <a:gd name="connsiteY67" fmla="*/ 935959 h 2201233"/>
                <a:gd name="connsiteX68" fmla="*/ 2296633 w 2831012"/>
                <a:gd name="connsiteY68" fmla="*/ 904061 h 2201233"/>
                <a:gd name="connsiteX69" fmla="*/ 2264735 w 2831012"/>
                <a:gd name="connsiteY69" fmla="*/ 840266 h 2201233"/>
                <a:gd name="connsiteX70" fmla="*/ 2211572 w 2831012"/>
                <a:gd name="connsiteY70" fmla="*/ 787103 h 2201233"/>
                <a:gd name="connsiteX71" fmla="*/ 2190307 w 2831012"/>
                <a:gd name="connsiteY71" fmla="*/ 723307 h 2201233"/>
                <a:gd name="connsiteX72" fmla="*/ 2179675 w 2831012"/>
                <a:gd name="connsiteY72" fmla="*/ 691410 h 2201233"/>
                <a:gd name="connsiteX73" fmla="*/ 2169042 w 2831012"/>
                <a:gd name="connsiteY73" fmla="*/ 595717 h 2201233"/>
                <a:gd name="connsiteX74" fmla="*/ 2158410 w 2831012"/>
                <a:gd name="connsiteY74" fmla="*/ 553186 h 2201233"/>
                <a:gd name="connsiteX75" fmla="*/ 2147777 w 2831012"/>
                <a:gd name="connsiteY75" fmla="*/ 478759 h 2201233"/>
                <a:gd name="connsiteX76" fmla="*/ 2094614 w 2831012"/>
                <a:gd name="connsiteY76" fmla="*/ 414963 h 2201233"/>
                <a:gd name="connsiteX77" fmla="*/ 2062717 w 2831012"/>
                <a:gd name="connsiteY77" fmla="*/ 372433 h 2201233"/>
                <a:gd name="connsiteX78" fmla="*/ 2020186 w 2831012"/>
                <a:gd name="connsiteY78" fmla="*/ 298005 h 2201233"/>
                <a:gd name="connsiteX79" fmla="*/ 1988289 w 2831012"/>
                <a:gd name="connsiteY79" fmla="*/ 244842 h 2201233"/>
                <a:gd name="connsiteX80" fmla="*/ 1924493 w 2831012"/>
                <a:gd name="connsiteY80" fmla="*/ 181047 h 2201233"/>
                <a:gd name="connsiteX81" fmla="*/ 1892596 w 2831012"/>
                <a:gd name="connsiteY81" fmla="*/ 138517 h 2201233"/>
                <a:gd name="connsiteX82" fmla="*/ 1871331 w 2831012"/>
                <a:gd name="connsiteY82" fmla="*/ 106619 h 2201233"/>
                <a:gd name="connsiteX83" fmla="*/ 1796903 w 2831012"/>
                <a:gd name="connsiteY83" fmla="*/ 42824 h 2201233"/>
                <a:gd name="connsiteX84" fmla="*/ 1765005 w 2831012"/>
                <a:gd name="connsiteY84" fmla="*/ 21559 h 2201233"/>
                <a:gd name="connsiteX85" fmla="*/ 1722475 w 2831012"/>
                <a:gd name="connsiteY85" fmla="*/ 10926 h 2201233"/>
                <a:gd name="connsiteX86" fmla="*/ 1690577 w 2831012"/>
                <a:gd name="connsiteY86" fmla="*/ 293 h 2201233"/>
                <a:gd name="connsiteX87" fmla="*/ 1286540 w 2831012"/>
                <a:gd name="connsiteY87" fmla="*/ 21559 h 2201233"/>
                <a:gd name="connsiteX88" fmla="*/ 1254642 w 2831012"/>
                <a:gd name="connsiteY88" fmla="*/ 32191 h 2201233"/>
                <a:gd name="connsiteX89" fmla="*/ 1169582 w 2831012"/>
                <a:gd name="connsiteY89" fmla="*/ 74721 h 2201233"/>
                <a:gd name="connsiteX90" fmla="*/ 1095154 w 2831012"/>
                <a:gd name="connsiteY90" fmla="*/ 106619 h 2201233"/>
                <a:gd name="connsiteX91" fmla="*/ 1020726 w 2831012"/>
                <a:gd name="connsiteY91" fmla="*/ 149149 h 2201233"/>
                <a:gd name="connsiteX92" fmla="*/ 956931 w 2831012"/>
                <a:gd name="connsiteY92" fmla="*/ 212945 h 2201233"/>
                <a:gd name="connsiteX93" fmla="*/ 925033 w 2831012"/>
                <a:gd name="connsiteY93" fmla="*/ 234210 h 2201233"/>
                <a:gd name="connsiteX94" fmla="*/ 893135 w 2831012"/>
                <a:gd name="connsiteY94" fmla="*/ 276740 h 2201233"/>
                <a:gd name="connsiteX95" fmla="*/ 839972 w 2831012"/>
                <a:gd name="connsiteY95" fmla="*/ 329903 h 2201233"/>
                <a:gd name="connsiteX96" fmla="*/ 818707 w 2831012"/>
                <a:gd name="connsiteY96" fmla="*/ 361800 h 2201233"/>
                <a:gd name="connsiteX97" fmla="*/ 786810 w 2831012"/>
                <a:gd name="connsiteY97" fmla="*/ 372433 h 2201233"/>
                <a:gd name="connsiteX98" fmla="*/ 584791 w 2831012"/>
                <a:gd name="connsiteY98" fmla="*/ 340535 h 2201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831012" h="2201233">
                  <a:moveTo>
                    <a:pt x="584791" y="340535"/>
                  </a:moveTo>
                  <a:lnTo>
                    <a:pt x="584791" y="340535"/>
                  </a:lnTo>
                  <a:cubicBezTo>
                    <a:pt x="548567" y="366410"/>
                    <a:pt x="464482" y="428778"/>
                    <a:pt x="425303" y="446861"/>
                  </a:cubicBezTo>
                  <a:cubicBezTo>
                    <a:pt x="408894" y="454434"/>
                    <a:pt x="389861" y="453949"/>
                    <a:pt x="372140" y="457493"/>
                  </a:cubicBezTo>
                  <a:cubicBezTo>
                    <a:pt x="343786" y="471670"/>
                    <a:pt x="312439" y="481004"/>
                    <a:pt x="287079" y="500024"/>
                  </a:cubicBezTo>
                  <a:cubicBezTo>
                    <a:pt x="272902" y="510656"/>
                    <a:pt x="259935" y="523129"/>
                    <a:pt x="244549" y="531921"/>
                  </a:cubicBezTo>
                  <a:cubicBezTo>
                    <a:pt x="234818" y="537482"/>
                    <a:pt x="222676" y="537542"/>
                    <a:pt x="212652" y="542554"/>
                  </a:cubicBezTo>
                  <a:cubicBezTo>
                    <a:pt x="201222" y="548269"/>
                    <a:pt x="192431" y="558629"/>
                    <a:pt x="180754" y="563819"/>
                  </a:cubicBezTo>
                  <a:cubicBezTo>
                    <a:pt x="160270" y="572923"/>
                    <a:pt x="116958" y="585084"/>
                    <a:pt x="116958" y="585084"/>
                  </a:cubicBezTo>
                  <a:cubicBezTo>
                    <a:pt x="101669" y="596551"/>
                    <a:pt x="53637" y="629443"/>
                    <a:pt x="42531" y="648879"/>
                  </a:cubicBezTo>
                  <a:cubicBezTo>
                    <a:pt x="35281" y="661567"/>
                    <a:pt x="37655" y="677978"/>
                    <a:pt x="31898" y="691410"/>
                  </a:cubicBezTo>
                  <a:cubicBezTo>
                    <a:pt x="26864" y="703155"/>
                    <a:pt x="16348" y="711878"/>
                    <a:pt x="10633" y="723307"/>
                  </a:cubicBezTo>
                  <a:cubicBezTo>
                    <a:pt x="5621" y="733332"/>
                    <a:pt x="3544" y="744572"/>
                    <a:pt x="0" y="755205"/>
                  </a:cubicBezTo>
                  <a:cubicBezTo>
                    <a:pt x="3544" y="865075"/>
                    <a:pt x="4362" y="975066"/>
                    <a:pt x="10633" y="1084814"/>
                  </a:cubicBezTo>
                  <a:cubicBezTo>
                    <a:pt x="11467" y="1099403"/>
                    <a:pt x="20100" y="1112778"/>
                    <a:pt x="21265" y="1127345"/>
                  </a:cubicBezTo>
                  <a:cubicBezTo>
                    <a:pt x="27207" y="1201620"/>
                    <a:pt x="25956" y="1276353"/>
                    <a:pt x="31898" y="1350628"/>
                  </a:cubicBezTo>
                  <a:cubicBezTo>
                    <a:pt x="33063" y="1365195"/>
                    <a:pt x="39665" y="1378829"/>
                    <a:pt x="42531" y="1393159"/>
                  </a:cubicBezTo>
                  <a:cubicBezTo>
                    <a:pt x="47977" y="1420388"/>
                    <a:pt x="50000" y="1461260"/>
                    <a:pt x="63796" y="1488852"/>
                  </a:cubicBezTo>
                  <a:cubicBezTo>
                    <a:pt x="69511" y="1500281"/>
                    <a:pt x="77973" y="1510117"/>
                    <a:pt x="85061" y="1520749"/>
                  </a:cubicBezTo>
                  <a:cubicBezTo>
                    <a:pt x="88605" y="1531382"/>
                    <a:pt x="89476" y="1543322"/>
                    <a:pt x="95693" y="1552647"/>
                  </a:cubicBezTo>
                  <a:cubicBezTo>
                    <a:pt x="107451" y="1570284"/>
                    <a:pt x="139875" y="1596003"/>
                    <a:pt x="159489" y="1605810"/>
                  </a:cubicBezTo>
                  <a:cubicBezTo>
                    <a:pt x="176481" y="1614306"/>
                    <a:pt x="218024" y="1622534"/>
                    <a:pt x="233917" y="1627075"/>
                  </a:cubicBezTo>
                  <a:cubicBezTo>
                    <a:pt x="244693" y="1630154"/>
                    <a:pt x="255182" y="1634163"/>
                    <a:pt x="265814" y="1637707"/>
                  </a:cubicBezTo>
                  <a:cubicBezTo>
                    <a:pt x="276447" y="1644795"/>
                    <a:pt x="289297" y="1649355"/>
                    <a:pt x="297712" y="1658972"/>
                  </a:cubicBezTo>
                  <a:cubicBezTo>
                    <a:pt x="346653" y="1714905"/>
                    <a:pt x="323306" y="1716684"/>
                    <a:pt x="372140" y="1754666"/>
                  </a:cubicBezTo>
                  <a:cubicBezTo>
                    <a:pt x="392314" y="1770357"/>
                    <a:pt x="411141" y="1790998"/>
                    <a:pt x="435935" y="1797196"/>
                  </a:cubicBezTo>
                  <a:cubicBezTo>
                    <a:pt x="450112" y="1800740"/>
                    <a:pt x="464200" y="1804658"/>
                    <a:pt x="478465" y="1807828"/>
                  </a:cubicBezTo>
                  <a:cubicBezTo>
                    <a:pt x="496107" y="1811748"/>
                    <a:pt x="514096" y="1814078"/>
                    <a:pt x="531628" y="1818461"/>
                  </a:cubicBezTo>
                  <a:cubicBezTo>
                    <a:pt x="542501" y="1821179"/>
                    <a:pt x="552749" y="1826014"/>
                    <a:pt x="563526" y="1829093"/>
                  </a:cubicBezTo>
                  <a:cubicBezTo>
                    <a:pt x="577577" y="1833107"/>
                    <a:pt x="592059" y="1835527"/>
                    <a:pt x="606056" y="1839726"/>
                  </a:cubicBezTo>
                  <a:cubicBezTo>
                    <a:pt x="627526" y="1846167"/>
                    <a:pt x="647467" y="1859813"/>
                    <a:pt x="669852" y="1860991"/>
                  </a:cubicBezTo>
                  <a:lnTo>
                    <a:pt x="871870" y="1871624"/>
                  </a:lnTo>
                  <a:cubicBezTo>
                    <a:pt x="893135" y="1875168"/>
                    <a:pt x="914273" y="1879582"/>
                    <a:pt x="935665" y="1882256"/>
                  </a:cubicBezTo>
                  <a:cubicBezTo>
                    <a:pt x="1067239" y="1898703"/>
                    <a:pt x="1003764" y="1880148"/>
                    <a:pt x="1073889" y="1903521"/>
                  </a:cubicBezTo>
                  <a:cubicBezTo>
                    <a:pt x="1165295" y="1964459"/>
                    <a:pt x="1049648" y="1891401"/>
                    <a:pt x="1137684" y="1935419"/>
                  </a:cubicBezTo>
                  <a:cubicBezTo>
                    <a:pt x="1149114" y="1941134"/>
                    <a:pt x="1157905" y="1951494"/>
                    <a:pt x="1169582" y="1956684"/>
                  </a:cubicBezTo>
                  <a:cubicBezTo>
                    <a:pt x="1190065" y="1965788"/>
                    <a:pt x="1212112" y="1970861"/>
                    <a:pt x="1233377" y="1977949"/>
                  </a:cubicBezTo>
                  <a:cubicBezTo>
                    <a:pt x="1233387" y="1977952"/>
                    <a:pt x="1297161" y="1999211"/>
                    <a:pt x="1297172" y="1999214"/>
                  </a:cubicBezTo>
                  <a:cubicBezTo>
                    <a:pt x="1311349" y="2002758"/>
                    <a:pt x="1326020" y="2004716"/>
                    <a:pt x="1339703" y="2009847"/>
                  </a:cubicBezTo>
                  <a:cubicBezTo>
                    <a:pt x="1354544" y="2015412"/>
                    <a:pt x="1369335" y="2021899"/>
                    <a:pt x="1382233" y="2031112"/>
                  </a:cubicBezTo>
                  <a:cubicBezTo>
                    <a:pt x="1430396" y="2065514"/>
                    <a:pt x="1404690" y="2081128"/>
                    <a:pt x="1477926" y="2105540"/>
                  </a:cubicBezTo>
                  <a:lnTo>
                    <a:pt x="1541721" y="2126805"/>
                  </a:lnTo>
                  <a:cubicBezTo>
                    <a:pt x="1552354" y="2130349"/>
                    <a:pt x="1562467" y="2136323"/>
                    <a:pt x="1573619" y="2137438"/>
                  </a:cubicBezTo>
                  <a:lnTo>
                    <a:pt x="1679945" y="2148070"/>
                  </a:lnTo>
                  <a:cubicBezTo>
                    <a:pt x="1711556" y="2163876"/>
                    <a:pt x="1751233" y="2186220"/>
                    <a:pt x="1786270" y="2190600"/>
                  </a:cubicBezTo>
                  <a:lnTo>
                    <a:pt x="1871331" y="2201233"/>
                  </a:lnTo>
                  <a:lnTo>
                    <a:pt x="2286000" y="2190600"/>
                  </a:lnTo>
                  <a:cubicBezTo>
                    <a:pt x="2375445" y="2177556"/>
                    <a:pt x="2368395" y="2129470"/>
                    <a:pt x="2413591" y="2084275"/>
                  </a:cubicBezTo>
                  <a:cubicBezTo>
                    <a:pt x="2422627" y="2075239"/>
                    <a:pt x="2435787" y="2071326"/>
                    <a:pt x="2445489" y="2063010"/>
                  </a:cubicBezTo>
                  <a:cubicBezTo>
                    <a:pt x="2509705" y="2007967"/>
                    <a:pt x="2461306" y="2029383"/>
                    <a:pt x="2519917" y="2009847"/>
                  </a:cubicBezTo>
                  <a:cubicBezTo>
                    <a:pt x="2561297" y="1947777"/>
                    <a:pt x="2515052" y="2001647"/>
                    <a:pt x="2583712" y="1967317"/>
                  </a:cubicBezTo>
                  <a:cubicBezTo>
                    <a:pt x="2606571" y="1955887"/>
                    <a:pt x="2624648" y="1936215"/>
                    <a:pt x="2647507" y="1924786"/>
                  </a:cubicBezTo>
                  <a:cubicBezTo>
                    <a:pt x="2698284" y="1899398"/>
                    <a:pt x="2689795" y="1905002"/>
                    <a:pt x="2743200" y="1871624"/>
                  </a:cubicBezTo>
                  <a:cubicBezTo>
                    <a:pt x="2754036" y="1864851"/>
                    <a:pt x="2765119" y="1858342"/>
                    <a:pt x="2775098" y="1850359"/>
                  </a:cubicBezTo>
                  <a:cubicBezTo>
                    <a:pt x="2796739" y="1833046"/>
                    <a:pt x="2801840" y="1820877"/>
                    <a:pt x="2817628" y="1797196"/>
                  </a:cubicBezTo>
                  <a:cubicBezTo>
                    <a:pt x="2837435" y="1678357"/>
                    <a:pt x="2833399" y="1731271"/>
                    <a:pt x="2817628" y="1542014"/>
                  </a:cubicBezTo>
                  <a:cubicBezTo>
                    <a:pt x="2813768" y="1495698"/>
                    <a:pt x="2796530" y="1436356"/>
                    <a:pt x="2785731" y="1393159"/>
                  </a:cubicBezTo>
                  <a:cubicBezTo>
                    <a:pt x="2779788" y="1369385"/>
                    <a:pt x="2764187" y="1302364"/>
                    <a:pt x="2753833" y="1286833"/>
                  </a:cubicBezTo>
                  <a:cubicBezTo>
                    <a:pt x="2714847" y="1228353"/>
                    <a:pt x="2753833" y="1277972"/>
                    <a:pt x="2700670" y="1233670"/>
                  </a:cubicBezTo>
                  <a:cubicBezTo>
                    <a:pt x="2689118" y="1224044"/>
                    <a:pt x="2680324" y="1211398"/>
                    <a:pt x="2668772" y="1201772"/>
                  </a:cubicBezTo>
                  <a:cubicBezTo>
                    <a:pt x="2641289" y="1178870"/>
                    <a:pt x="2636947" y="1180531"/>
                    <a:pt x="2604977" y="1169875"/>
                  </a:cubicBezTo>
                  <a:cubicBezTo>
                    <a:pt x="2594344" y="1162787"/>
                    <a:pt x="2584509" y="1154325"/>
                    <a:pt x="2573079" y="1148610"/>
                  </a:cubicBezTo>
                  <a:cubicBezTo>
                    <a:pt x="2563055" y="1143598"/>
                    <a:pt x="2549934" y="1144978"/>
                    <a:pt x="2541182" y="1137977"/>
                  </a:cubicBezTo>
                  <a:cubicBezTo>
                    <a:pt x="2515791" y="1117663"/>
                    <a:pt x="2522125" y="1099864"/>
                    <a:pt x="2509284" y="1074182"/>
                  </a:cubicBezTo>
                  <a:cubicBezTo>
                    <a:pt x="2503569" y="1062752"/>
                    <a:pt x="2497636" y="1050699"/>
                    <a:pt x="2488019" y="1042284"/>
                  </a:cubicBezTo>
                  <a:cubicBezTo>
                    <a:pt x="2468785" y="1025454"/>
                    <a:pt x="2449285" y="1004766"/>
                    <a:pt x="2424224" y="999754"/>
                  </a:cubicBezTo>
                  <a:cubicBezTo>
                    <a:pt x="2360071" y="986923"/>
                    <a:pt x="2388206" y="994836"/>
                    <a:pt x="2339163" y="978489"/>
                  </a:cubicBezTo>
                  <a:cubicBezTo>
                    <a:pt x="2332075" y="964312"/>
                    <a:pt x="2325762" y="949721"/>
                    <a:pt x="2317898" y="935959"/>
                  </a:cubicBezTo>
                  <a:cubicBezTo>
                    <a:pt x="2311558" y="924864"/>
                    <a:pt x="2302348" y="915491"/>
                    <a:pt x="2296633" y="904061"/>
                  </a:cubicBezTo>
                  <a:cubicBezTo>
                    <a:pt x="2274884" y="860563"/>
                    <a:pt x="2300284" y="880893"/>
                    <a:pt x="2264735" y="840266"/>
                  </a:cubicBezTo>
                  <a:cubicBezTo>
                    <a:pt x="2248232" y="821406"/>
                    <a:pt x="2211572" y="787103"/>
                    <a:pt x="2211572" y="787103"/>
                  </a:cubicBezTo>
                  <a:lnTo>
                    <a:pt x="2190307" y="723307"/>
                  </a:lnTo>
                  <a:lnTo>
                    <a:pt x="2179675" y="691410"/>
                  </a:lnTo>
                  <a:cubicBezTo>
                    <a:pt x="2176131" y="659512"/>
                    <a:pt x="2173922" y="627438"/>
                    <a:pt x="2169042" y="595717"/>
                  </a:cubicBezTo>
                  <a:cubicBezTo>
                    <a:pt x="2166820" y="581274"/>
                    <a:pt x="2161024" y="567564"/>
                    <a:pt x="2158410" y="553186"/>
                  </a:cubicBezTo>
                  <a:cubicBezTo>
                    <a:pt x="2153927" y="528529"/>
                    <a:pt x="2154978" y="502763"/>
                    <a:pt x="2147777" y="478759"/>
                  </a:cubicBezTo>
                  <a:cubicBezTo>
                    <a:pt x="2140546" y="454655"/>
                    <a:pt x="2109220" y="432003"/>
                    <a:pt x="2094614" y="414963"/>
                  </a:cubicBezTo>
                  <a:cubicBezTo>
                    <a:pt x="2083082" y="401508"/>
                    <a:pt x="2073349" y="386610"/>
                    <a:pt x="2062717" y="372433"/>
                  </a:cubicBezTo>
                  <a:cubicBezTo>
                    <a:pt x="2043765" y="315579"/>
                    <a:pt x="2063101" y="362378"/>
                    <a:pt x="2020186" y="298005"/>
                  </a:cubicBezTo>
                  <a:cubicBezTo>
                    <a:pt x="2008723" y="280810"/>
                    <a:pt x="2001375" y="260837"/>
                    <a:pt x="1988289" y="244842"/>
                  </a:cubicBezTo>
                  <a:cubicBezTo>
                    <a:pt x="1969245" y="221566"/>
                    <a:pt x="1942537" y="205106"/>
                    <a:pt x="1924493" y="181047"/>
                  </a:cubicBezTo>
                  <a:cubicBezTo>
                    <a:pt x="1913861" y="166870"/>
                    <a:pt x="1902896" y="152937"/>
                    <a:pt x="1892596" y="138517"/>
                  </a:cubicBezTo>
                  <a:cubicBezTo>
                    <a:pt x="1885169" y="128118"/>
                    <a:pt x="1879512" y="116436"/>
                    <a:pt x="1871331" y="106619"/>
                  </a:cubicBezTo>
                  <a:cubicBezTo>
                    <a:pt x="1848601" y="79342"/>
                    <a:pt x="1825892" y="63530"/>
                    <a:pt x="1796903" y="42824"/>
                  </a:cubicBezTo>
                  <a:cubicBezTo>
                    <a:pt x="1786504" y="35397"/>
                    <a:pt x="1776751" y="26593"/>
                    <a:pt x="1765005" y="21559"/>
                  </a:cubicBezTo>
                  <a:cubicBezTo>
                    <a:pt x="1751574" y="15803"/>
                    <a:pt x="1736526" y="14941"/>
                    <a:pt x="1722475" y="10926"/>
                  </a:cubicBezTo>
                  <a:cubicBezTo>
                    <a:pt x="1711698" y="7847"/>
                    <a:pt x="1701210" y="3837"/>
                    <a:pt x="1690577" y="293"/>
                  </a:cubicBezTo>
                  <a:cubicBezTo>
                    <a:pt x="1569007" y="3977"/>
                    <a:pt x="1416237" y="-10865"/>
                    <a:pt x="1286540" y="21559"/>
                  </a:cubicBezTo>
                  <a:cubicBezTo>
                    <a:pt x="1275667" y="24277"/>
                    <a:pt x="1265275" y="28647"/>
                    <a:pt x="1254642" y="32191"/>
                  </a:cubicBezTo>
                  <a:cubicBezTo>
                    <a:pt x="1210595" y="61556"/>
                    <a:pt x="1229037" y="52425"/>
                    <a:pt x="1169582" y="74721"/>
                  </a:cubicBezTo>
                  <a:cubicBezTo>
                    <a:pt x="1140356" y="85681"/>
                    <a:pt x="1122665" y="86968"/>
                    <a:pt x="1095154" y="106619"/>
                  </a:cubicBezTo>
                  <a:cubicBezTo>
                    <a:pt x="1026936" y="155346"/>
                    <a:pt x="1103099" y="128557"/>
                    <a:pt x="1020726" y="149149"/>
                  </a:cubicBezTo>
                  <a:cubicBezTo>
                    <a:pt x="999461" y="170414"/>
                    <a:pt x="981954" y="196263"/>
                    <a:pt x="956931" y="212945"/>
                  </a:cubicBezTo>
                  <a:cubicBezTo>
                    <a:pt x="946298" y="220033"/>
                    <a:pt x="934069" y="225174"/>
                    <a:pt x="925033" y="234210"/>
                  </a:cubicBezTo>
                  <a:cubicBezTo>
                    <a:pt x="912502" y="246740"/>
                    <a:pt x="904908" y="263495"/>
                    <a:pt x="893135" y="276740"/>
                  </a:cubicBezTo>
                  <a:cubicBezTo>
                    <a:pt x="876485" y="295471"/>
                    <a:pt x="853874" y="309051"/>
                    <a:pt x="839972" y="329903"/>
                  </a:cubicBezTo>
                  <a:cubicBezTo>
                    <a:pt x="832884" y="340535"/>
                    <a:pt x="828685" y="353817"/>
                    <a:pt x="818707" y="361800"/>
                  </a:cubicBezTo>
                  <a:cubicBezTo>
                    <a:pt x="809955" y="368801"/>
                    <a:pt x="797442" y="368889"/>
                    <a:pt x="786810" y="372433"/>
                  </a:cubicBezTo>
                  <a:cubicBezTo>
                    <a:pt x="602567" y="360150"/>
                    <a:pt x="618461" y="345851"/>
                    <a:pt x="584791" y="34053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99569" y="3286114"/>
              <a:ext cx="375684" cy="334668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 rot="20857665">
            <a:off x="2057400" y="4191000"/>
            <a:ext cx="744280" cy="999461"/>
            <a:chOff x="7857460" y="3072809"/>
            <a:chExt cx="744280" cy="999461"/>
          </a:xfrm>
        </p:grpSpPr>
        <p:sp>
          <p:nvSpPr>
            <p:cNvPr id="58" name="Freeform 57"/>
            <p:cNvSpPr/>
            <p:nvPr/>
          </p:nvSpPr>
          <p:spPr>
            <a:xfrm>
              <a:off x="7857460" y="3072809"/>
              <a:ext cx="744280" cy="999461"/>
            </a:xfrm>
            <a:custGeom>
              <a:avLst/>
              <a:gdLst>
                <a:gd name="connsiteX0" fmla="*/ 393405 w 744280"/>
                <a:gd name="connsiteY0" fmla="*/ 0 h 999461"/>
                <a:gd name="connsiteX1" fmla="*/ 393405 w 744280"/>
                <a:gd name="connsiteY1" fmla="*/ 0 h 999461"/>
                <a:gd name="connsiteX2" fmla="*/ 255182 w 744280"/>
                <a:gd name="connsiteY2" fmla="*/ 74428 h 999461"/>
                <a:gd name="connsiteX3" fmla="*/ 212652 w 744280"/>
                <a:gd name="connsiteY3" fmla="*/ 116958 h 999461"/>
                <a:gd name="connsiteX4" fmla="*/ 148856 w 744280"/>
                <a:gd name="connsiteY4" fmla="*/ 191386 h 999461"/>
                <a:gd name="connsiteX5" fmla="*/ 116959 w 744280"/>
                <a:gd name="connsiteY5" fmla="*/ 202019 h 999461"/>
                <a:gd name="connsiteX6" fmla="*/ 53163 w 744280"/>
                <a:gd name="connsiteY6" fmla="*/ 244549 h 999461"/>
                <a:gd name="connsiteX7" fmla="*/ 21266 w 744280"/>
                <a:gd name="connsiteY7" fmla="*/ 276447 h 999461"/>
                <a:gd name="connsiteX8" fmla="*/ 10633 w 744280"/>
                <a:gd name="connsiteY8" fmla="*/ 329610 h 999461"/>
                <a:gd name="connsiteX9" fmla="*/ 0 w 744280"/>
                <a:gd name="connsiteY9" fmla="*/ 372140 h 999461"/>
                <a:gd name="connsiteX10" fmla="*/ 21266 w 744280"/>
                <a:gd name="connsiteY10" fmla="*/ 606056 h 999461"/>
                <a:gd name="connsiteX11" fmla="*/ 31898 w 744280"/>
                <a:gd name="connsiteY11" fmla="*/ 637954 h 999461"/>
                <a:gd name="connsiteX12" fmla="*/ 85061 w 744280"/>
                <a:gd name="connsiteY12" fmla="*/ 839972 h 999461"/>
                <a:gd name="connsiteX13" fmla="*/ 148856 w 744280"/>
                <a:gd name="connsiteY13" fmla="*/ 871870 h 999461"/>
                <a:gd name="connsiteX14" fmla="*/ 191387 w 744280"/>
                <a:gd name="connsiteY14" fmla="*/ 925033 h 999461"/>
                <a:gd name="connsiteX15" fmla="*/ 297712 w 744280"/>
                <a:gd name="connsiteY15" fmla="*/ 967563 h 999461"/>
                <a:gd name="connsiteX16" fmla="*/ 329610 w 744280"/>
                <a:gd name="connsiteY16" fmla="*/ 978196 h 999461"/>
                <a:gd name="connsiteX17" fmla="*/ 414670 w 744280"/>
                <a:gd name="connsiteY17" fmla="*/ 999461 h 999461"/>
                <a:gd name="connsiteX18" fmla="*/ 574159 w 744280"/>
                <a:gd name="connsiteY18" fmla="*/ 988828 h 999461"/>
                <a:gd name="connsiteX19" fmla="*/ 584791 w 744280"/>
                <a:gd name="connsiteY19" fmla="*/ 956931 h 999461"/>
                <a:gd name="connsiteX20" fmla="*/ 606056 w 744280"/>
                <a:gd name="connsiteY20" fmla="*/ 935665 h 999461"/>
                <a:gd name="connsiteX21" fmla="*/ 637954 w 744280"/>
                <a:gd name="connsiteY21" fmla="*/ 871870 h 999461"/>
                <a:gd name="connsiteX22" fmla="*/ 648587 w 744280"/>
                <a:gd name="connsiteY22" fmla="*/ 478465 h 999461"/>
                <a:gd name="connsiteX23" fmla="*/ 669852 w 744280"/>
                <a:gd name="connsiteY23" fmla="*/ 414670 h 999461"/>
                <a:gd name="connsiteX24" fmla="*/ 733647 w 744280"/>
                <a:gd name="connsiteY24" fmla="*/ 350875 h 999461"/>
                <a:gd name="connsiteX25" fmla="*/ 744280 w 744280"/>
                <a:gd name="connsiteY25" fmla="*/ 318977 h 999461"/>
                <a:gd name="connsiteX26" fmla="*/ 733647 w 744280"/>
                <a:gd name="connsiteY26" fmla="*/ 287079 h 999461"/>
                <a:gd name="connsiteX27" fmla="*/ 701749 w 744280"/>
                <a:gd name="connsiteY27" fmla="*/ 191386 h 999461"/>
                <a:gd name="connsiteX28" fmla="*/ 691117 w 744280"/>
                <a:gd name="connsiteY28" fmla="*/ 148856 h 999461"/>
                <a:gd name="connsiteX29" fmla="*/ 659219 w 744280"/>
                <a:gd name="connsiteY29" fmla="*/ 85061 h 999461"/>
                <a:gd name="connsiteX30" fmla="*/ 627321 w 744280"/>
                <a:gd name="connsiteY30" fmla="*/ 63796 h 999461"/>
                <a:gd name="connsiteX31" fmla="*/ 595424 w 744280"/>
                <a:gd name="connsiteY31" fmla="*/ 53163 h 999461"/>
                <a:gd name="connsiteX32" fmla="*/ 489098 w 744280"/>
                <a:gd name="connsiteY32" fmla="*/ 42531 h 999461"/>
                <a:gd name="connsiteX33" fmla="*/ 425303 w 744280"/>
                <a:gd name="connsiteY33" fmla="*/ 21265 h 999461"/>
                <a:gd name="connsiteX34" fmla="*/ 393405 w 744280"/>
                <a:gd name="connsiteY34" fmla="*/ 10633 h 999461"/>
                <a:gd name="connsiteX35" fmla="*/ 393405 w 744280"/>
                <a:gd name="connsiteY35" fmla="*/ 0 h 999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44280" h="999461">
                  <a:moveTo>
                    <a:pt x="393405" y="0"/>
                  </a:moveTo>
                  <a:lnTo>
                    <a:pt x="393405" y="0"/>
                  </a:lnTo>
                  <a:cubicBezTo>
                    <a:pt x="321814" y="31819"/>
                    <a:pt x="305181" y="30679"/>
                    <a:pt x="255182" y="74428"/>
                  </a:cubicBezTo>
                  <a:cubicBezTo>
                    <a:pt x="240094" y="87630"/>
                    <a:pt x="225854" y="101870"/>
                    <a:pt x="212652" y="116958"/>
                  </a:cubicBezTo>
                  <a:cubicBezTo>
                    <a:pt x="192013" y="140546"/>
                    <a:pt x="176077" y="173239"/>
                    <a:pt x="148856" y="191386"/>
                  </a:cubicBezTo>
                  <a:cubicBezTo>
                    <a:pt x="139531" y="197603"/>
                    <a:pt x="127591" y="198475"/>
                    <a:pt x="116959" y="202019"/>
                  </a:cubicBezTo>
                  <a:cubicBezTo>
                    <a:pt x="60051" y="258924"/>
                    <a:pt x="143292" y="180170"/>
                    <a:pt x="53163" y="244549"/>
                  </a:cubicBezTo>
                  <a:cubicBezTo>
                    <a:pt x="40927" y="253289"/>
                    <a:pt x="31898" y="265814"/>
                    <a:pt x="21266" y="276447"/>
                  </a:cubicBezTo>
                  <a:cubicBezTo>
                    <a:pt x="17722" y="294168"/>
                    <a:pt x="14554" y="311968"/>
                    <a:pt x="10633" y="329610"/>
                  </a:cubicBezTo>
                  <a:cubicBezTo>
                    <a:pt x="7463" y="343875"/>
                    <a:pt x="0" y="357527"/>
                    <a:pt x="0" y="372140"/>
                  </a:cubicBezTo>
                  <a:cubicBezTo>
                    <a:pt x="0" y="449130"/>
                    <a:pt x="2298" y="530181"/>
                    <a:pt x="21266" y="606056"/>
                  </a:cubicBezTo>
                  <a:cubicBezTo>
                    <a:pt x="23984" y="616929"/>
                    <a:pt x="28354" y="627321"/>
                    <a:pt x="31898" y="637954"/>
                  </a:cubicBezTo>
                  <a:cubicBezTo>
                    <a:pt x="33816" y="659053"/>
                    <a:pt x="34405" y="823086"/>
                    <a:pt x="85061" y="839972"/>
                  </a:cubicBezTo>
                  <a:cubicBezTo>
                    <a:pt x="129082" y="854646"/>
                    <a:pt x="107634" y="844388"/>
                    <a:pt x="148856" y="871870"/>
                  </a:cubicBezTo>
                  <a:cubicBezTo>
                    <a:pt x="160233" y="888936"/>
                    <a:pt x="173204" y="912911"/>
                    <a:pt x="191387" y="925033"/>
                  </a:cubicBezTo>
                  <a:cubicBezTo>
                    <a:pt x="222678" y="945893"/>
                    <a:pt x="263129" y="956035"/>
                    <a:pt x="297712" y="967563"/>
                  </a:cubicBezTo>
                  <a:cubicBezTo>
                    <a:pt x="308345" y="971107"/>
                    <a:pt x="318620" y="975998"/>
                    <a:pt x="329610" y="978196"/>
                  </a:cubicBezTo>
                  <a:cubicBezTo>
                    <a:pt x="393763" y="991026"/>
                    <a:pt x="365629" y="983113"/>
                    <a:pt x="414670" y="999461"/>
                  </a:cubicBezTo>
                  <a:cubicBezTo>
                    <a:pt x="467833" y="995917"/>
                    <a:pt x="522469" y="1001750"/>
                    <a:pt x="574159" y="988828"/>
                  </a:cubicBezTo>
                  <a:cubicBezTo>
                    <a:pt x="585032" y="986110"/>
                    <a:pt x="579025" y="966541"/>
                    <a:pt x="584791" y="956931"/>
                  </a:cubicBezTo>
                  <a:cubicBezTo>
                    <a:pt x="589949" y="948335"/>
                    <a:pt x="599794" y="943493"/>
                    <a:pt x="606056" y="935665"/>
                  </a:cubicBezTo>
                  <a:cubicBezTo>
                    <a:pt x="629612" y="906219"/>
                    <a:pt x="626723" y="905562"/>
                    <a:pt x="637954" y="871870"/>
                  </a:cubicBezTo>
                  <a:cubicBezTo>
                    <a:pt x="641498" y="740735"/>
                    <a:pt x="639457" y="609330"/>
                    <a:pt x="648587" y="478465"/>
                  </a:cubicBezTo>
                  <a:cubicBezTo>
                    <a:pt x="650147" y="456104"/>
                    <a:pt x="654002" y="430520"/>
                    <a:pt x="669852" y="414670"/>
                  </a:cubicBezTo>
                  <a:lnTo>
                    <a:pt x="733647" y="350875"/>
                  </a:lnTo>
                  <a:cubicBezTo>
                    <a:pt x="737191" y="340242"/>
                    <a:pt x="744280" y="330185"/>
                    <a:pt x="744280" y="318977"/>
                  </a:cubicBezTo>
                  <a:cubicBezTo>
                    <a:pt x="744280" y="307769"/>
                    <a:pt x="736365" y="297952"/>
                    <a:pt x="733647" y="287079"/>
                  </a:cubicBezTo>
                  <a:cubicBezTo>
                    <a:pt x="713034" y="204632"/>
                    <a:pt x="737122" y="262134"/>
                    <a:pt x="701749" y="191386"/>
                  </a:cubicBezTo>
                  <a:cubicBezTo>
                    <a:pt x="698205" y="177209"/>
                    <a:pt x="695131" y="162907"/>
                    <a:pt x="691117" y="148856"/>
                  </a:cubicBezTo>
                  <a:cubicBezTo>
                    <a:pt x="684199" y="124643"/>
                    <a:pt x="677858" y="103700"/>
                    <a:pt x="659219" y="85061"/>
                  </a:cubicBezTo>
                  <a:cubicBezTo>
                    <a:pt x="650183" y="76025"/>
                    <a:pt x="638751" y="69511"/>
                    <a:pt x="627321" y="63796"/>
                  </a:cubicBezTo>
                  <a:cubicBezTo>
                    <a:pt x="617297" y="58784"/>
                    <a:pt x="606501" y="54867"/>
                    <a:pt x="595424" y="53163"/>
                  </a:cubicBezTo>
                  <a:cubicBezTo>
                    <a:pt x="560219" y="47747"/>
                    <a:pt x="524540" y="46075"/>
                    <a:pt x="489098" y="42531"/>
                  </a:cubicBezTo>
                  <a:lnTo>
                    <a:pt x="425303" y="21265"/>
                  </a:lnTo>
                  <a:cubicBezTo>
                    <a:pt x="414670" y="17721"/>
                    <a:pt x="393405" y="21841"/>
                    <a:pt x="393405" y="10633"/>
                  </a:cubicBezTo>
                  <a:lnTo>
                    <a:pt x="393405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8229600" y="3288665"/>
              <a:ext cx="228600" cy="24538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0800000">
            <a:off x="2590800" y="4495800"/>
            <a:ext cx="744280" cy="999461"/>
            <a:chOff x="7857460" y="3072809"/>
            <a:chExt cx="744280" cy="999461"/>
          </a:xfrm>
        </p:grpSpPr>
        <p:sp>
          <p:nvSpPr>
            <p:cNvPr id="61" name="Freeform 60"/>
            <p:cNvSpPr/>
            <p:nvPr/>
          </p:nvSpPr>
          <p:spPr>
            <a:xfrm>
              <a:off x="7857460" y="3072809"/>
              <a:ext cx="744280" cy="999461"/>
            </a:xfrm>
            <a:custGeom>
              <a:avLst/>
              <a:gdLst>
                <a:gd name="connsiteX0" fmla="*/ 393405 w 744280"/>
                <a:gd name="connsiteY0" fmla="*/ 0 h 999461"/>
                <a:gd name="connsiteX1" fmla="*/ 393405 w 744280"/>
                <a:gd name="connsiteY1" fmla="*/ 0 h 999461"/>
                <a:gd name="connsiteX2" fmla="*/ 255182 w 744280"/>
                <a:gd name="connsiteY2" fmla="*/ 74428 h 999461"/>
                <a:gd name="connsiteX3" fmla="*/ 212652 w 744280"/>
                <a:gd name="connsiteY3" fmla="*/ 116958 h 999461"/>
                <a:gd name="connsiteX4" fmla="*/ 148856 w 744280"/>
                <a:gd name="connsiteY4" fmla="*/ 191386 h 999461"/>
                <a:gd name="connsiteX5" fmla="*/ 116959 w 744280"/>
                <a:gd name="connsiteY5" fmla="*/ 202019 h 999461"/>
                <a:gd name="connsiteX6" fmla="*/ 53163 w 744280"/>
                <a:gd name="connsiteY6" fmla="*/ 244549 h 999461"/>
                <a:gd name="connsiteX7" fmla="*/ 21266 w 744280"/>
                <a:gd name="connsiteY7" fmla="*/ 276447 h 999461"/>
                <a:gd name="connsiteX8" fmla="*/ 10633 w 744280"/>
                <a:gd name="connsiteY8" fmla="*/ 329610 h 999461"/>
                <a:gd name="connsiteX9" fmla="*/ 0 w 744280"/>
                <a:gd name="connsiteY9" fmla="*/ 372140 h 999461"/>
                <a:gd name="connsiteX10" fmla="*/ 21266 w 744280"/>
                <a:gd name="connsiteY10" fmla="*/ 606056 h 999461"/>
                <a:gd name="connsiteX11" fmla="*/ 31898 w 744280"/>
                <a:gd name="connsiteY11" fmla="*/ 637954 h 999461"/>
                <a:gd name="connsiteX12" fmla="*/ 85061 w 744280"/>
                <a:gd name="connsiteY12" fmla="*/ 839972 h 999461"/>
                <a:gd name="connsiteX13" fmla="*/ 148856 w 744280"/>
                <a:gd name="connsiteY13" fmla="*/ 871870 h 999461"/>
                <a:gd name="connsiteX14" fmla="*/ 191387 w 744280"/>
                <a:gd name="connsiteY14" fmla="*/ 925033 h 999461"/>
                <a:gd name="connsiteX15" fmla="*/ 297712 w 744280"/>
                <a:gd name="connsiteY15" fmla="*/ 967563 h 999461"/>
                <a:gd name="connsiteX16" fmla="*/ 329610 w 744280"/>
                <a:gd name="connsiteY16" fmla="*/ 978196 h 999461"/>
                <a:gd name="connsiteX17" fmla="*/ 414670 w 744280"/>
                <a:gd name="connsiteY17" fmla="*/ 999461 h 999461"/>
                <a:gd name="connsiteX18" fmla="*/ 574159 w 744280"/>
                <a:gd name="connsiteY18" fmla="*/ 988828 h 999461"/>
                <a:gd name="connsiteX19" fmla="*/ 584791 w 744280"/>
                <a:gd name="connsiteY19" fmla="*/ 956931 h 999461"/>
                <a:gd name="connsiteX20" fmla="*/ 606056 w 744280"/>
                <a:gd name="connsiteY20" fmla="*/ 935665 h 999461"/>
                <a:gd name="connsiteX21" fmla="*/ 637954 w 744280"/>
                <a:gd name="connsiteY21" fmla="*/ 871870 h 999461"/>
                <a:gd name="connsiteX22" fmla="*/ 648587 w 744280"/>
                <a:gd name="connsiteY22" fmla="*/ 478465 h 999461"/>
                <a:gd name="connsiteX23" fmla="*/ 669852 w 744280"/>
                <a:gd name="connsiteY23" fmla="*/ 414670 h 999461"/>
                <a:gd name="connsiteX24" fmla="*/ 733647 w 744280"/>
                <a:gd name="connsiteY24" fmla="*/ 350875 h 999461"/>
                <a:gd name="connsiteX25" fmla="*/ 744280 w 744280"/>
                <a:gd name="connsiteY25" fmla="*/ 318977 h 999461"/>
                <a:gd name="connsiteX26" fmla="*/ 733647 w 744280"/>
                <a:gd name="connsiteY26" fmla="*/ 287079 h 999461"/>
                <a:gd name="connsiteX27" fmla="*/ 701749 w 744280"/>
                <a:gd name="connsiteY27" fmla="*/ 191386 h 999461"/>
                <a:gd name="connsiteX28" fmla="*/ 691117 w 744280"/>
                <a:gd name="connsiteY28" fmla="*/ 148856 h 999461"/>
                <a:gd name="connsiteX29" fmla="*/ 659219 w 744280"/>
                <a:gd name="connsiteY29" fmla="*/ 85061 h 999461"/>
                <a:gd name="connsiteX30" fmla="*/ 627321 w 744280"/>
                <a:gd name="connsiteY30" fmla="*/ 63796 h 999461"/>
                <a:gd name="connsiteX31" fmla="*/ 595424 w 744280"/>
                <a:gd name="connsiteY31" fmla="*/ 53163 h 999461"/>
                <a:gd name="connsiteX32" fmla="*/ 489098 w 744280"/>
                <a:gd name="connsiteY32" fmla="*/ 42531 h 999461"/>
                <a:gd name="connsiteX33" fmla="*/ 425303 w 744280"/>
                <a:gd name="connsiteY33" fmla="*/ 21265 h 999461"/>
                <a:gd name="connsiteX34" fmla="*/ 393405 w 744280"/>
                <a:gd name="connsiteY34" fmla="*/ 10633 h 999461"/>
                <a:gd name="connsiteX35" fmla="*/ 393405 w 744280"/>
                <a:gd name="connsiteY35" fmla="*/ 0 h 999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44280" h="999461">
                  <a:moveTo>
                    <a:pt x="393405" y="0"/>
                  </a:moveTo>
                  <a:lnTo>
                    <a:pt x="393405" y="0"/>
                  </a:lnTo>
                  <a:cubicBezTo>
                    <a:pt x="321814" y="31819"/>
                    <a:pt x="305181" y="30679"/>
                    <a:pt x="255182" y="74428"/>
                  </a:cubicBezTo>
                  <a:cubicBezTo>
                    <a:pt x="240094" y="87630"/>
                    <a:pt x="225854" y="101870"/>
                    <a:pt x="212652" y="116958"/>
                  </a:cubicBezTo>
                  <a:cubicBezTo>
                    <a:pt x="192013" y="140546"/>
                    <a:pt x="176077" y="173239"/>
                    <a:pt x="148856" y="191386"/>
                  </a:cubicBezTo>
                  <a:cubicBezTo>
                    <a:pt x="139531" y="197603"/>
                    <a:pt x="127591" y="198475"/>
                    <a:pt x="116959" y="202019"/>
                  </a:cubicBezTo>
                  <a:cubicBezTo>
                    <a:pt x="60051" y="258924"/>
                    <a:pt x="143292" y="180170"/>
                    <a:pt x="53163" y="244549"/>
                  </a:cubicBezTo>
                  <a:cubicBezTo>
                    <a:pt x="40927" y="253289"/>
                    <a:pt x="31898" y="265814"/>
                    <a:pt x="21266" y="276447"/>
                  </a:cubicBezTo>
                  <a:cubicBezTo>
                    <a:pt x="17722" y="294168"/>
                    <a:pt x="14554" y="311968"/>
                    <a:pt x="10633" y="329610"/>
                  </a:cubicBezTo>
                  <a:cubicBezTo>
                    <a:pt x="7463" y="343875"/>
                    <a:pt x="0" y="357527"/>
                    <a:pt x="0" y="372140"/>
                  </a:cubicBezTo>
                  <a:cubicBezTo>
                    <a:pt x="0" y="449130"/>
                    <a:pt x="2298" y="530181"/>
                    <a:pt x="21266" y="606056"/>
                  </a:cubicBezTo>
                  <a:cubicBezTo>
                    <a:pt x="23984" y="616929"/>
                    <a:pt x="28354" y="627321"/>
                    <a:pt x="31898" y="637954"/>
                  </a:cubicBezTo>
                  <a:cubicBezTo>
                    <a:pt x="33816" y="659053"/>
                    <a:pt x="34405" y="823086"/>
                    <a:pt x="85061" y="839972"/>
                  </a:cubicBezTo>
                  <a:cubicBezTo>
                    <a:pt x="129082" y="854646"/>
                    <a:pt x="107634" y="844388"/>
                    <a:pt x="148856" y="871870"/>
                  </a:cubicBezTo>
                  <a:cubicBezTo>
                    <a:pt x="160233" y="888936"/>
                    <a:pt x="173204" y="912911"/>
                    <a:pt x="191387" y="925033"/>
                  </a:cubicBezTo>
                  <a:cubicBezTo>
                    <a:pt x="222678" y="945893"/>
                    <a:pt x="263129" y="956035"/>
                    <a:pt x="297712" y="967563"/>
                  </a:cubicBezTo>
                  <a:cubicBezTo>
                    <a:pt x="308345" y="971107"/>
                    <a:pt x="318620" y="975998"/>
                    <a:pt x="329610" y="978196"/>
                  </a:cubicBezTo>
                  <a:cubicBezTo>
                    <a:pt x="393763" y="991026"/>
                    <a:pt x="365629" y="983113"/>
                    <a:pt x="414670" y="999461"/>
                  </a:cubicBezTo>
                  <a:cubicBezTo>
                    <a:pt x="467833" y="995917"/>
                    <a:pt x="522469" y="1001750"/>
                    <a:pt x="574159" y="988828"/>
                  </a:cubicBezTo>
                  <a:cubicBezTo>
                    <a:pt x="585032" y="986110"/>
                    <a:pt x="579025" y="966541"/>
                    <a:pt x="584791" y="956931"/>
                  </a:cubicBezTo>
                  <a:cubicBezTo>
                    <a:pt x="589949" y="948335"/>
                    <a:pt x="599794" y="943493"/>
                    <a:pt x="606056" y="935665"/>
                  </a:cubicBezTo>
                  <a:cubicBezTo>
                    <a:pt x="629612" y="906219"/>
                    <a:pt x="626723" y="905562"/>
                    <a:pt x="637954" y="871870"/>
                  </a:cubicBezTo>
                  <a:cubicBezTo>
                    <a:pt x="641498" y="740735"/>
                    <a:pt x="639457" y="609330"/>
                    <a:pt x="648587" y="478465"/>
                  </a:cubicBezTo>
                  <a:cubicBezTo>
                    <a:pt x="650147" y="456104"/>
                    <a:pt x="654002" y="430520"/>
                    <a:pt x="669852" y="414670"/>
                  </a:cubicBezTo>
                  <a:lnTo>
                    <a:pt x="733647" y="350875"/>
                  </a:lnTo>
                  <a:cubicBezTo>
                    <a:pt x="737191" y="340242"/>
                    <a:pt x="744280" y="330185"/>
                    <a:pt x="744280" y="318977"/>
                  </a:cubicBezTo>
                  <a:cubicBezTo>
                    <a:pt x="744280" y="307769"/>
                    <a:pt x="736365" y="297952"/>
                    <a:pt x="733647" y="287079"/>
                  </a:cubicBezTo>
                  <a:cubicBezTo>
                    <a:pt x="713034" y="204632"/>
                    <a:pt x="737122" y="262134"/>
                    <a:pt x="701749" y="191386"/>
                  </a:cubicBezTo>
                  <a:cubicBezTo>
                    <a:pt x="698205" y="177209"/>
                    <a:pt x="695131" y="162907"/>
                    <a:pt x="691117" y="148856"/>
                  </a:cubicBezTo>
                  <a:cubicBezTo>
                    <a:pt x="684199" y="124643"/>
                    <a:pt x="677858" y="103700"/>
                    <a:pt x="659219" y="85061"/>
                  </a:cubicBezTo>
                  <a:cubicBezTo>
                    <a:pt x="650183" y="76025"/>
                    <a:pt x="638751" y="69511"/>
                    <a:pt x="627321" y="63796"/>
                  </a:cubicBezTo>
                  <a:cubicBezTo>
                    <a:pt x="617297" y="58784"/>
                    <a:pt x="606501" y="54867"/>
                    <a:pt x="595424" y="53163"/>
                  </a:cubicBezTo>
                  <a:cubicBezTo>
                    <a:pt x="560219" y="47747"/>
                    <a:pt x="524540" y="46075"/>
                    <a:pt x="489098" y="42531"/>
                  </a:cubicBezTo>
                  <a:lnTo>
                    <a:pt x="425303" y="21265"/>
                  </a:lnTo>
                  <a:cubicBezTo>
                    <a:pt x="414670" y="17721"/>
                    <a:pt x="393405" y="21841"/>
                    <a:pt x="393405" y="10633"/>
                  </a:cubicBezTo>
                  <a:lnTo>
                    <a:pt x="393405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8229600" y="3288665"/>
              <a:ext cx="228600" cy="24538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214730" y="2527716"/>
            <a:ext cx="712381" cy="871870"/>
            <a:chOff x="6214730" y="2527716"/>
            <a:chExt cx="712381" cy="871870"/>
          </a:xfrm>
        </p:grpSpPr>
        <p:sp>
          <p:nvSpPr>
            <p:cNvPr id="64" name="Freeform 63"/>
            <p:cNvSpPr/>
            <p:nvPr/>
          </p:nvSpPr>
          <p:spPr>
            <a:xfrm>
              <a:off x="6214730" y="2527716"/>
              <a:ext cx="712381" cy="871870"/>
            </a:xfrm>
            <a:custGeom>
              <a:avLst/>
              <a:gdLst>
                <a:gd name="connsiteX0" fmla="*/ 350874 w 712381"/>
                <a:gd name="connsiteY0" fmla="*/ 0 h 871870"/>
                <a:gd name="connsiteX1" fmla="*/ 350874 w 712381"/>
                <a:gd name="connsiteY1" fmla="*/ 0 h 871870"/>
                <a:gd name="connsiteX2" fmla="*/ 212651 w 712381"/>
                <a:gd name="connsiteY2" fmla="*/ 10633 h 871870"/>
                <a:gd name="connsiteX3" fmla="*/ 127590 w 712381"/>
                <a:gd name="connsiteY3" fmla="*/ 53163 h 871870"/>
                <a:gd name="connsiteX4" fmla="*/ 106325 w 712381"/>
                <a:gd name="connsiteY4" fmla="*/ 85061 h 871870"/>
                <a:gd name="connsiteX5" fmla="*/ 74428 w 712381"/>
                <a:gd name="connsiteY5" fmla="*/ 106326 h 871870"/>
                <a:gd name="connsiteX6" fmla="*/ 42530 w 712381"/>
                <a:gd name="connsiteY6" fmla="*/ 138224 h 871870"/>
                <a:gd name="connsiteX7" fmla="*/ 31897 w 712381"/>
                <a:gd name="connsiteY7" fmla="*/ 170121 h 871870"/>
                <a:gd name="connsiteX8" fmla="*/ 21265 w 712381"/>
                <a:gd name="connsiteY8" fmla="*/ 212652 h 871870"/>
                <a:gd name="connsiteX9" fmla="*/ 0 w 712381"/>
                <a:gd name="connsiteY9" fmla="*/ 276447 h 871870"/>
                <a:gd name="connsiteX10" fmla="*/ 10632 w 712381"/>
                <a:gd name="connsiteY10" fmla="*/ 393405 h 871870"/>
                <a:gd name="connsiteX11" fmla="*/ 31897 w 712381"/>
                <a:gd name="connsiteY11" fmla="*/ 435935 h 871870"/>
                <a:gd name="connsiteX12" fmla="*/ 42530 w 712381"/>
                <a:gd name="connsiteY12" fmla="*/ 467833 h 871870"/>
                <a:gd name="connsiteX13" fmla="*/ 74428 w 712381"/>
                <a:gd name="connsiteY13" fmla="*/ 584791 h 871870"/>
                <a:gd name="connsiteX14" fmla="*/ 95693 w 712381"/>
                <a:gd name="connsiteY14" fmla="*/ 637954 h 871870"/>
                <a:gd name="connsiteX15" fmla="*/ 180753 w 712381"/>
                <a:gd name="connsiteY15" fmla="*/ 691117 h 871870"/>
                <a:gd name="connsiteX16" fmla="*/ 212651 w 712381"/>
                <a:gd name="connsiteY16" fmla="*/ 712382 h 871870"/>
                <a:gd name="connsiteX17" fmla="*/ 318977 w 712381"/>
                <a:gd name="connsiteY17" fmla="*/ 839973 h 871870"/>
                <a:gd name="connsiteX18" fmla="*/ 404037 w 712381"/>
                <a:gd name="connsiteY18" fmla="*/ 871870 h 871870"/>
                <a:gd name="connsiteX19" fmla="*/ 542260 w 712381"/>
                <a:gd name="connsiteY19" fmla="*/ 850605 h 871870"/>
                <a:gd name="connsiteX20" fmla="*/ 574158 w 712381"/>
                <a:gd name="connsiteY20" fmla="*/ 829340 h 871870"/>
                <a:gd name="connsiteX21" fmla="*/ 595423 w 712381"/>
                <a:gd name="connsiteY21" fmla="*/ 797442 h 871870"/>
                <a:gd name="connsiteX22" fmla="*/ 627321 w 712381"/>
                <a:gd name="connsiteY22" fmla="*/ 776177 h 871870"/>
                <a:gd name="connsiteX23" fmla="*/ 669851 w 712381"/>
                <a:gd name="connsiteY23" fmla="*/ 712382 h 871870"/>
                <a:gd name="connsiteX24" fmla="*/ 691116 w 712381"/>
                <a:gd name="connsiteY24" fmla="*/ 648587 h 871870"/>
                <a:gd name="connsiteX25" fmla="*/ 701749 w 712381"/>
                <a:gd name="connsiteY25" fmla="*/ 616689 h 871870"/>
                <a:gd name="connsiteX26" fmla="*/ 712381 w 712381"/>
                <a:gd name="connsiteY26" fmla="*/ 223284 h 871870"/>
                <a:gd name="connsiteX27" fmla="*/ 701749 w 712381"/>
                <a:gd name="connsiteY27" fmla="*/ 116959 h 871870"/>
                <a:gd name="connsiteX28" fmla="*/ 680483 w 712381"/>
                <a:gd name="connsiteY28" fmla="*/ 85061 h 871870"/>
                <a:gd name="connsiteX29" fmla="*/ 669851 w 712381"/>
                <a:gd name="connsiteY29" fmla="*/ 53163 h 871870"/>
                <a:gd name="connsiteX30" fmla="*/ 574158 w 712381"/>
                <a:gd name="connsiteY30" fmla="*/ 0 h 871870"/>
                <a:gd name="connsiteX31" fmla="*/ 467832 w 712381"/>
                <a:gd name="connsiteY31" fmla="*/ 10633 h 871870"/>
                <a:gd name="connsiteX32" fmla="*/ 404037 w 712381"/>
                <a:gd name="connsiteY32" fmla="*/ 31898 h 871870"/>
                <a:gd name="connsiteX33" fmla="*/ 350874 w 712381"/>
                <a:gd name="connsiteY33" fmla="*/ 0 h 87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12381" h="871870">
                  <a:moveTo>
                    <a:pt x="350874" y="0"/>
                  </a:moveTo>
                  <a:lnTo>
                    <a:pt x="350874" y="0"/>
                  </a:lnTo>
                  <a:cubicBezTo>
                    <a:pt x="304800" y="3544"/>
                    <a:pt x="257605" y="-70"/>
                    <a:pt x="212651" y="10633"/>
                  </a:cubicBezTo>
                  <a:cubicBezTo>
                    <a:pt x="181813" y="17975"/>
                    <a:pt x="127590" y="53163"/>
                    <a:pt x="127590" y="53163"/>
                  </a:cubicBezTo>
                  <a:cubicBezTo>
                    <a:pt x="120502" y="63796"/>
                    <a:pt x="115361" y="76025"/>
                    <a:pt x="106325" y="85061"/>
                  </a:cubicBezTo>
                  <a:cubicBezTo>
                    <a:pt x="97289" y="94097"/>
                    <a:pt x="84245" y="98145"/>
                    <a:pt x="74428" y="106326"/>
                  </a:cubicBezTo>
                  <a:cubicBezTo>
                    <a:pt x="62876" y="115952"/>
                    <a:pt x="53163" y="127591"/>
                    <a:pt x="42530" y="138224"/>
                  </a:cubicBezTo>
                  <a:cubicBezTo>
                    <a:pt x="38986" y="148856"/>
                    <a:pt x="34976" y="159345"/>
                    <a:pt x="31897" y="170121"/>
                  </a:cubicBezTo>
                  <a:cubicBezTo>
                    <a:pt x="27882" y="184172"/>
                    <a:pt x="25464" y="198655"/>
                    <a:pt x="21265" y="212652"/>
                  </a:cubicBezTo>
                  <a:cubicBezTo>
                    <a:pt x="14824" y="234122"/>
                    <a:pt x="0" y="276447"/>
                    <a:pt x="0" y="276447"/>
                  </a:cubicBezTo>
                  <a:cubicBezTo>
                    <a:pt x="3544" y="315433"/>
                    <a:pt x="2955" y="355018"/>
                    <a:pt x="10632" y="393405"/>
                  </a:cubicBezTo>
                  <a:cubicBezTo>
                    <a:pt x="13740" y="408947"/>
                    <a:pt x="25653" y="421367"/>
                    <a:pt x="31897" y="435935"/>
                  </a:cubicBezTo>
                  <a:cubicBezTo>
                    <a:pt x="36312" y="446237"/>
                    <a:pt x="39812" y="456960"/>
                    <a:pt x="42530" y="467833"/>
                  </a:cubicBezTo>
                  <a:cubicBezTo>
                    <a:pt x="60328" y="539023"/>
                    <a:pt x="44014" y="508755"/>
                    <a:pt x="74428" y="584791"/>
                  </a:cubicBezTo>
                  <a:cubicBezTo>
                    <a:pt x="81516" y="602512"/>
                    <a:pt x="85578" y="621769"/>
                    <a:pt x="95693" y="637954"/>
                  </a:cubicBezTo>
                  <a:cubicBezTo>
                    <a:pt x="121134" y="678661"/>
                    <a:pt x="138954" y="670218"/>
                    <a:pt x="180753" y="691117"/>
                  </a:cubicBezTo>
                  <a:cubicBezTo>
                    <a:pt x="192183" y="696832"/>
                    <a:pt x="202018" y="705294"/>
                    <a:pt x="212651" y="712382"/>
                  </a:cubicBezTo>
                  <a:cubicBezTo>
                    <a:pt x="237076" y="749020"/>
                    <a:pt x="278043" y="819506"/>
                    <a:pt x="318977" y="839973"/>
                  </a:cubicBezTo>
                  <a:cubicBezTo>
                    <a:pt x="374577" y="867773"/>
                    <a:pt x="346130" y="857394"/>
                    <a:pt x="404037" y="871870"/>
                  </a:cubicBezTo>
                  <a:cubicBezTo>
                    <a:pt x="423254" y="869735"/>
                    <a:pt x="510028" y="864419"/>
                    <a:pt x="542260" y="850605"/>
                  </a:cubicBezTo>
                  <a:cubicBezTo>
                    <a:pt x="554006" y="845571"/>
                    <a:pt x="563525" y="836428"/>
                    <a:pt x="574158" y="829340"/>
                  </a:cubicBezTo>
                  <a:cubicBezTo>
                    <a:pt x="581246" y="818707"/>
                    <a:pt x="586387" y="806478"/>
                    <a:pt x="595423" y="797442"/>
                  </a:cubicBezTo>
                  <a:cubicBezTo>
                    <a:pt x="604459" y="788406"/>
                    <a:pt x="618906" y="785794"/>
                    <a:pt x="627321" y="776177"/>
                  </a:cubicBezTo>
                  <a:cubicBezTo>
                    <a:pt x="644151" y="756943"/>
                    <a:pt x="669851" y="712382"/>
                    <a:pt x="669851" y="712382"/>
                  </a:cubicBezTo>
                  <a:lnTo>
                    <a:pt x="691116" y="648587"/>
                  </a:lnTo>
                  <a:lnTo>
                    <a:pt x="701749" y="616689"/>
                  </a:lnTo>
                  <a:cubicBezTo>
                    <a:pt x="705293" y="485554"/>
                    <a:pt x="712381" y="354467"/>
                    <a:pt x="712381" y="223284"/>
                  </a:cubicBezTo>
                  <a:cubicBezTo>
                    <a:pt x="712381" y="187666"/>
                    <a:pt x="709758" y="151665"/>
                    <a:pt x="701749" y="116959"/>
                  </a:cubicBezTo>
                  <a:cubicBezTo>
                    <a:pt x="698875" y="104507"/>
                    <a:pt x="687572" y="95694"/>
                    <a:pt x="680483" y="85061"/>
                  </a:cubicBezTo>
                  <a:cubicBezTo>
                    <a:pt x="676939" y="74428"/>
                    <a:pt x="677776" y="61088"/>
                    <a:pt x="669851" y="53163"/>
                  </a:cubicBezTo>
                  <a:cubicBezTo>
                    <a:pt x="633292" y="16604"/>
                    <a:pt x="614268" y="13370"/>
                    <a:pt x="574158" y="0"/>
                  </a:cubicBezTo>
                  <a:cubicBezTo>
                    <a:pt x="538716" y="3544"/>
                    <a:pt x="502841" y="4069"/>
                    <a:pt x="467832" y="10633"/>
                  </a:cubicBezTo>
                  <a:cubicBezTo>
                    <a:pt x="445801" y="14764"/>
                    <a:pt x="404037" y="31898"/>
                    <a:pt x="404037" y="31898"/>
                  </a:cubicBezTo>
                  <a:cubicBezTo>
                    <a:pt x="364620" y="18760"/>
                    <a:pt x="359735" y="5316"/>
                    <a:pt x="350874" y="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6253717" y="2656977"/>
              <a:ext cx="375684" cy="334668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 rot="2840904">
            <a:off x="2304944" y="2855760"/>
            <a:ext cx="744280" cy="999461"/>
            <a:chOff x="7857460" y="3072809"/>
            <a:chExt cx="744280" cy="999461"/>
          </a:xfrm>
        </p:grpSpPr>
        <p:sp>
          <p:nvSpPr>
            <p:cNvPr id="70" name="Freeform 69"/>
            <p:cNvSpPr/>
            <p:nvPr/>
          </p:nvSpPr>
          <p:spPr>
            <a:xfrm>
              <a:off x="7857460" y="3072809"/>
              <a:ext cx="744280" cy="999461"/>
            </a:xfrm>
            <a:custGeom>
              <a:avLst/>
              <a:gdLst>
                <a:gd name="connsiteX0" fmla="*/ 393405 w 744280"/>
                <a:gd name="connsiteY0" fmla="*/ 0 h 999461"/>
                <a:gd name="connsiteX1" fmla="*/ 393405 w 744280"/>
                <a:gd name="connsiteY1" fmla="*/ 0 h 999461"/>
                <a:gd name="connsiteX2" fmla="*/ 255182 w 744280"/>
                <a:gd name="connsiteY2" fmla="*/ 74428 h 999461"/>
                <a:gd name="connsiteX3" fmla="*/ 212652 w 744280"/>
                <a:gd name="connsiteY3" fmla="*/ 116958 h 999461"/>
                <a:gd name="connsiteX4" fmla="*/ 148856 w 744280"/>
                <a:gd name="connsiteY4" fmla="*/ 191386 h 999461"/>
                <a:gd name="connsiteX5" fmla="*/ 116959 w 744280"/>
                <a:gd name="connsiteY5" fmla="*/ 202019 h 999461"/>
                <a:gd name="connsiteX6" fmla="*/ 53163 w 744280"/>
                <a:gd name="connsiteY6" fmla="*/ 244549 h 999461"/>
                <a:gd name="connsiteX7" fmla="*/ 21266 w 744280"/>
                <a:gd name="connsiteY7" fmla="*/ 276447 h 999461"/>
                <a:gd name="connsiteX8" fmla="*/ 10633 w 744280"/>
                <a:gd name="connsiteY8" fmla="*/ 329610 h 999461"/>
                <a:gd name="connsiteX9" fmla="*/ 0 w 744280"/>
                <a:gd name="connsiteY9" fmla="*/ 372140 h 999461"/>
                <a:gd name="connsiteX10" fmla="*/ 21266 w 744280"/>
                <a:gd name="connsiteY10" fmla="*/ 606056 h 999461"/>
                <a:gd name="connsiteX11" fmla="*/ 31898 w 744280"/>
                <a:gd name="connsiteY11" fmla="*/ 637954 h 999461"/>
                <a:gd name="connsiteX12" fmla="*/ 85061 w 744280"/>
                <a:gd name="connsiteY12" fmla="*/ 839972 h 999461"/>
                <a:gd name="connsiteX13" fmla="*/ 148856 w 744280"/>
                <a:gd name="connsiteY13" fmla="*/ 871870 h 999461"/>
                <a:gd name="connsiteX14" fmla="*/ 191387 w 744280"/>
                <a:gd name="connsiteY14" fmla="*/ 925033 h 999461"/>
                <a:gd name="connsiteX15" fmla="*/ 297712 w 744280"/>
                <a:gd name="connsiteY15" fmla="*/ 967563 h 999461"/>
                <a:gd name="connsiteX16" fmla="*/ 329610 w 744280"/>
                <a:gd name="connsiteY16" fmla="*/ 978196 h 999461"/>
                <a:gd name="connsiteX17" fmla="*/ 414670 w 744280"/>
                <a:gd name="connsiteY17" fmla="*/ 999461 h 999461"/>
                <a:gd name="connsiteX18" fmla="*/ 574159 w 744280"/>
                <a:gd name="connsiteY18" fmla="*/ 988828 h 999461"/>
                <a:gd name="connsiteX19" fmla="*/ 584791 w 744280"/>
                <a:gd name="connsiteY19" fmla="*/ 956931 h 999461"/>
                <a:gd name="connsiteX20" fmla="*/ 606056 w 744280"/>
                <a:gd name="connsiteY20" fmla="*/ 935665 h 999461"/>
                <a:gd name="connsiteX21" fmla="*/ 637954 w 744280"/>
                <a:gd name="connsiteY21" fmla="*/ 871870 h 999461"/>
                <a:gd name="connsiteX22" fmla="*/ 648587 w 744280"/>
                <a:gd name="connsiteY22" fmla="*/ 478465 h 999461"/>
                <a:gd name="connsiteX23" fmla="*/ 669852 w 744280"/>
                <a:gd name="connsiteY23" fmla="*/ 414670 h 999461"/>
                <a:gd name="connsiteX24" fmla="*/ 733647 w 744280"/>
                <a:gd name="connsiteY24" fmla="*/ 350875 h 999461"/>
                <a:gd name="connsiteX25" fmla="*/ 744280 w 744280"/>
                <a:gd name="connsiteY25" fmla="*/ 318977 h 999461"/>
                <a:gd name="connsiteX26" fmla="*/ 733647 w 744280"/>
                <a:gd name="connsiteY26" fmla="*/ 287079 h 999461"/>
                <a:gd name="connsiteX27" fmla="*/ 701749 w 744280"/>
                <a:gd name="connsiteY27" fmla="*/ 191386 h 999461"/>
                <a:gd name="connsiteX28" fmla="*/ 691117 w 744280"/>
                <a:gd name="connsiteY28" fmla="*/ 148856 h 999461"/>
                <a:gd name="connsiteX29" fmla="*/ 659219 w 744280"/>
                <a:gd name="connsiteY29" fmla="*/ 85061 h 999461"/>
                <a:gd name="connsiteX30" fmla="*/ 627321 w 744280"/>
                <a:gd name="connsiteY30" fmla="*/ 63796 h 999461"/>
                <a:gd name="connsiteX31" fmla="*/ 595424 w 744280"/>
                <a:gd name="connsiteY31" fmla="*/ 53163 h 999461"/>
                <a:gd name="connsiteX32" fmla="*/ 489098 w 744280"/>
                <a:gd name="connsiteY32" fmla="*/ 42531 h 999461"/>
                <a:gd name="connsiteX33" fmla="*/ 425303 w 744280"/>
                <a:gd name="connsiteY33" fmla="*/ 21265 h 999461"/>
                <a:gd name="connsiteX34" fmla="*/ 393405 w 744280"/>
                <a:gd name="connsiteY34" fmla="*/ 10633 h 999461"/>
                <a:gd name="connsiteX35" fmla="*/ 393405 w 744280"/>
                <a:gd name="connsiteY35" fmla="*/ 0 h 999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44280" h="999461">
                  <a:moveTo>
                    <a:pt x="393405" y="0"/>
                  </a:moveTo>
                  <a:lnTo>
                    <a:pt x="393405" y="0"/>
                  </a:lnTo>
                  <a:cubicBezTo>
                    <a:pt x="321814" y="31819"/>
                    <a:pt x="305181" y="30679"/>
                    <a:pt x="255182" y="74428"/>
                  </a:cubicBezTo>
                  <a:cubicBezTo>
                    <a:pt x="240094" y="87630"/>
                    <a:pt x="225854" y="101870"/>
                    <a:pt x="212652" y="116958"/>
                  </a:cubicBezTo>
                  <a:cubicBezTo>
                    <a:pt x="192013" y="140546"/>
                    <a:pt x="176077" y="173239"/>
                    <a:pt x="148856" y="191386"/>
                  </a:cubicBezTo>
                  <a:cubicBezTo>
                    <a:pt x="139531" y="197603"/>
                    <a:pt x="127591" y="198475"/>
                    <a:pt x="116959" y="202019"/>
                  </a:cubicBezTo>
                  <a:cubicBezTo>
                    <a:pt x="60051" y="258924"/>
                    <a:pt x="143292" y="180170"/>
                    <a:pt x="53163" y="244549"/>
                  </a:cubicBezTo>
                  <a:cubicBezTo>
                    <a:pt x="40927" y="253289"/>
                    <a:pt x="31898" y="265814"/>
                    <a:pt x="21266" y="276447"/>
                  </a:cubicBezTo>
                  <a:cubicBezTo>
                    <a:pt x="17722" y="294168"/>
                    <a:pt x="14554" y="311968"/>
                    <a:pt x="10633" y="329610"/>
                  </a:cubicBezTo>
                  <a:cubicBezTo>
                    <a:pt x="7463" y="343875"/>
                    <a:pt x="0" y="357527"/>
                    <a:pt x="0" y="372140"/>
                  </a:cubicBezTo>
                  <a:cubicBezTo>
                    <a:pt x="0" y="449130"/>
                    <a:pt x="2298" y="530181"/>
                    <a:pt x="21266" y="606056"/>
                  </a:cubicBezTo>
                  <a:cubicBezTo>
                    <a:pt x="23984" y="616929"/>
                    <a:pt x="28354" y="627321"/>
                    <a:pt x="31898" y="637954"/>
                  </a:cubicBezTo>
                  <a:cubicBezTo>
                    <a:pt x="33816" y="659053"/>
                    <a:pt x="34405" y="823086"/>
                    <a:pt x="85061" y="839972"/>
                  </a:cubicBezTo>
                  <a:cubicBezTo>
                    <a:pt x="129082" y="854646"/>
                    <a:pt x="107634" y="844388"/>
                    <a:pt x="148856" y="871870"/>
                  </a:cubicBezTo>
                  <a:cubicBezTo>
                    <a:pt x="160233" y="888936"/>
                    <a:pt x="173204" y="912911"/>
                    <a:pt x="191387" y="925033"/>
                  </a:cubicBezTo>
                  <a:cubicBezTo>
                    <a:pt x="222678" y="945893"/>
                    <a:pt x="263129" y="956035"/>
                    <a:pt x="297712" y="967563"/>
                  </a:cubicBezTo>
                  <a:cubicBezTo>
                    <a:pt x="308345" y="971107"/>
                    <a:pt x="318620" y="975998"/>
                    <a:pt x="329610" y="978196"/>
                  </a:cubicBezTo>
                  <a:cubicBezTo>
                    <a:pt x="393763" y="991026"/>
                    <a:pt x="365629" y="983113"/>
                    <a:pt x="414670" y="999461"/>
                  </a:cubicBezTo>
                  <a:cubicBezTo>
                    <a:pt x="467833" y="995917"/>
                    <a:pt x="522469" y="1001750"/>
                    <a:pt x="574159" y="988828"/>
                  </a:cubicBezTo>
                  <a:cubicBezTo>
                    <a:pt x="585032" y="986110"/>
                    <a:pt x="579025" y="966541"/>
                    <a:pt x="584791" y="956931"/>
                  </a:cubicBezTo>
                  <a:cubicBezTo>
                    <a:pt x="589949" y="948335"/>
                    <a:pt x="599794" y="943493"/>
                    <a:pt x="606056" y="935665"/>
                  </a:cubicBezTo>
                  <a:cubicBezTo>
                    <a:pt x="629612" y="906219"/>
                    <a:pt x="626723" y="905562"/>
                    <a:pt x="637954" y="871870"/>
                  </a:cubicBezTo>
                  <a:cubicBezTo>
                    <a:pt x="641498" y="740735"/>
                    <a:pt x="639457" y="609330"/>
                    <a:pt x="648587" y="478465"/>
                  </a:cubicBezTo>
                  <a:cubicBezTo>
                    <a:pt x="650147" y="456104"/>
                    <a:pt x="654002" y="430520"/>
                    <a:pt x="669852" y="414670"/>
                  </a:cubicBezTo>
                  <a:lnTo>
                    <a:pt x="733647" y="350875"/>
                  </a:lnTo>
                  <a:cubicBezTo>
                    <a:pt x="737191" y="340242"/>
                    <a:pt x="744280" y="330185"/>
                    <a:pt x="744280" y="318977"/>
                  </a:cubicBezTo>
                  <a:cubicBezTo>
                    <a:pt x="744280" y="307769"/>
                    <a:pt x="736365" y="297952"/>
                    <a:pt x="733647" y="287079"/>
                  </a:cubicBezTo>
                  <a:cubicBezTo>
                    <a:pt x="713034" y="204632"/>
                    <a:pt x="737122" y="262134"/>
                    <a:pt x="701749" y="191386"/>
                  </a:cubicBezTo>
                  <a:cubicBezTo>
                    <a:pt x="698205" y="177209"/>
                    <a:pt x="695131" y="162907"/>
                    <a:pt x="691117" y="148856"/>
                  </a:cubicBezTo>
                  <a:cubicBezTo>
                    <a:pt x="684199" y="124643"/>
                    <a:pt x="677858" y="103700"/>
                    <a:pt x="659219" y="85061"/>
                  </a:cubicBezTo>
                  <a:cubicBezTo>
                    <a:pt x="650183" y="76025"/>
                    <a:pt x="638751" y="69511"/>
                    <a:pt x="627321" y="63796"/>
                  </a:cubicBezTo>
                  <a:cubicBezTo>
                    <a:pt x="617297" y="58784"/>
                    <a:pt x="606501" y="54867"/>
                    <a:pt x="595424" y="53163"/>
                  </a:cubicBezTo>
                  <a:cubicBezTo>
                    <a:pt x="560219" y="47747"/>
                    <a:pt x="524540" y="46075"/>
                    <a:pt x="489098" y="42531"/>
                  </a:cubicBezTo>
                  <a:lnTo>
                    <a:pt x="425303" y="21265"/>
                  </a:lnTo>
                  <a:cubicBezTo>
                    <a:pt x="414670" y="17721"/>
                    <a:pt x="393405" y="21841"/>
                    <a:pt x="393405" y="10633"/>
                  </a:cubicBezTo>
                  <a:lnTo>
                    <a:pt x="393405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8229600" y="3288665"/>
              <a:ext cx="228600" cy="24538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2590800" y="3505200"/>
            <a:ext cx="744280" cy="999461"/>
            <a:chOff x="7857460" y="3072809"/>
            <a:chExt cx="744280" cy="999461"/>
          </a:xfrm>
        </p:grpSpPr>
        <p:sp>
          <p:nvSpPr>
            <p:cNvPr id="73" name="Freeform 72"/>
            <p:cNvSpPr/>
            <p:nvPr/>
          </p:nvSpPr>
          <p:spPr>
            <a:xfrm>
              <a:off x="7857460" y="3072809"/>
              <a:ext cx="744280" cy="999461"/>
            </a:xfrm>
            <a:custGeom>
              <a:avLst/>
              <a:gdLst>
                <a:gd name="connsiteX0" fmla="*/ 393405 w 744280"/>
                <a:gd name="connsiteY0" fmla="*/ 0 h 999461"/>
                <a:gd name="connsiteX1" fmla="*/ 393405 w 744280"/>
                <a:gd name="connsiteY1" fmla="*/ 0 h 999461"/>
                <a:gd name="connsiteX2" fmla="*/ 255182 w 744280"/>
                <a:gd name="connsiteY2" fmla="*/ 74428 h 999461"/>
                <a:gd name="connsiteX3" fmla="*/ 212652 w 744280"/>
                <a:gd name="connsiteY3" fmla="*/ 116958 h 999461"/>
                <a:gd name="connsiteX4" fmla="*/ 148856 w 744280"/>
                <a:gd name="connsiteY4" fmla="*/ 191386 h 999461"/>
                <a:gd name="connsiteX5" fmla="*/ 116959 w 744280"/>
                <a:gd name="connsiteY5" fmla="*/ 202019 h 999461"/>
                <a:gd name="connsiteX6" fmla="*/ 53163 w 744280"/>
                <a:gd name="connsiteY6" fmla="*/ 244549 h 999461"/>
                <a:gd name="connsiteX7" fmla="*/ 21266 w 744280"/>
                <a:gd name="connsiteY7" fmla="*/ 276447 h 999461"/>
                <a:gd name="connsiteX8" fmla="*/ 10633 w 744280"/>
                <a:gd name="connsiteY8" fmla="*/ 329610 h 999461"/>
                <a:gd name="connsiteX9" fmla="*/ 0 w 744280"/>
                <a:gd name="connsiteY9" fmla="*/ 372140 h 999461"/>
                <a:gd name="connsiteX10" fmla="*/ 21266 w 744280"/>
                <a:gd name="connsiteY10" fmla="*/ 606056 h 999461"/>
                <a:gd name="connsiteX11" fmla="*/ 31898 w 744280"/>
                <a:gd name="connsiteY11" fmla="*/ 637954 h 999461"/>
                <a:gd name="connsiteX12" fmla="*/ 85061 w 744280"/>
                <a:gd name="connsiteY12" fmla="*/ 839972 h 999461"/>
                <a:gd name="connsiteX13" fmla="*/ 148856 w 744280"/>
                <a:gd name="connsiteY13" fmla="*/ 871870 h 999461"/>
                <a:gd name="connsiteX14" fmla="*/ 191387 w 744280"/>
                <a:gd name="connsiteY14" fmla="*/ 925033 h 999461"/>
                <a:gd name="connsiteX15" fmla="*/ 297712 w 744280"/>
                <a:gd name="connsiteY15" fmla="*/ 967563 h 999461"/>
                <a:gd name="connsiteX16" fmla="*/ 329610 w 744280"/>
                <a:gd name="connsiteY16" fmla="*/ 978196 h 999461"/>
                <a:gd name="connsiteX17" fmla="*/ 414670 w 744280"/>
                <a:gd name="connsiteY17" fmla="*/ 999461 h 999461"/>
                <a:gd name="connsiteX18" fmla="*/ 574159 w 744280"/>
                <a:gd name="connsiteY18" fmla="*/ 988828 h 999461"/>
                <a:gd name="connsiteX19" fmla="*/ 584791 w 744280"/>
                <a:gd name="connsiteY19" fmla="*/ 956931 h 999461"/>
                <a:gd name="connsiteX20" fmla="*/ 606056 w 744280"/>
                <a:gd name="connsiteY20" fmla="*/ 935665 h 999461"/>
                <a:gd name="connsiteX21" fmla="*/ 637954 w 744280"/>
                <a:gd name="connsiteY21" fmla="*/ 871870 h 999461"/>
                <a:gd name="connsiteX22" fmla="*/ 648587 w 744280"/>
                <a:gd name="connsiteY22" fmla="*/ 478465 h 999461"/>
                <a:gd name="connsiteX23" fmla="*/ 669852 w 744280"/>
                <a:gd name="connsiteY23" fmla="*/ 414670 h 999461"/>
                <a:gd name="connsiteX24" fmla="*/ 733647 w 744280"/>
                <a:gd name="connsiteY24" fmla="*/ 350875 h 999461"/>
                <a:gd name="connsiteX25" fmla="*/ 744280 w 744280"/>
                <a:gd name="connsiteY25" fmla="*/ 318977 h 999461"/>
                <a:gd name="connsiteX26" fmla="*/ 733647 w 744280"/>
                <a:gd name="connsiteY26" fmla="*/ 287079 h 999461"/>
                <a:gd name="connsiteX27" fmla="*/ 701749 w 744280"/>
                <a:gd name="connsiteY27" fmla="*/ 191386 h 999461"/>
                <a:gd name="connsiteX28" fmla="*/ 691117 w 744280"/>
                <a:gd name="connsiteY28" fmla="*/ 148856 h 999461"/>
                <a:gd name="connsiteX29" fmla="*/ 659219 w 744280"/>
                <a:gd name="connsiteY29" fmla="*/ 85061 h 999461"/>
                <a:gd name="connsiteX30" fmla="*/ 627321 w 744280"/>
                <a:gd name="connsiteY30" fmla="*/ 63796 h 999461"/>
                <a:gd name="connsiteX31" fmla="*/ 595424 w 744280"/>
                <a:gd name="connsiteY31" fmla="*/ 53163 h 999461"/>
                <a:gd name="connsiteX32" fmla="*/ 489098 w 744280"/>
                <a:gd name="connsiteY32" fmla="*/ 42531 h 999461"/>
                <a:gd name="connsiteX33" fmla="*/ 425303 w 744280"/>
                <a:gd name="connsiteY33" fmla="*/ 21265 h 999461"/>
                <a:gd name="connsiteX34" fmla="*/ 393405 w 744280"/>
                <a:gd name="connsiteY34" fmla="*/ 10633 h 999461"/>
                <a:gd name="connsiteX35" fmla="*/ 393405 w 744280"/>
                <a:gd name="connsiteY35" fmla="*/ 0 h 999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44280" h="999461">
                  <a:moveTo>
                    <a:pt x="393405" y="0"/>
                  </a:moveTo>
                  <a:lnTo>
                    <a:pt x="393405" y="0"/>
                  </a:lnTo>
                  <a:cubicBezTo>
                    <a:pt x="321814" y="31819"/>
                    <a:pt x="305181" y="30679"/>
                    <a:pt x="255182" y="74428"/>
                  </a:cubicBezTo>
                  <a:cubicBezTo>
                    <a:pt x="240094" y="87630"/>
                    <a:pt x="225854" y="101870"/>
                    <a:pt x="212652" y="116958"/>
                  </a:cubicBezTo>
                  <a:cubicBezTo>
                    <a:pt x="192013" y="140546"/>
                    <a:pt x="176077" y="173239"/>
                    <a:pt x="148856" y="191386"/>
                  </a:cubicBezTo>
                  <a:cubicBezTo>
                    <a:pt x="139531" y="197603"/>
                    <a:pt x="127591" y="198475"/>
                    <a:pt x="116959" y="202019"/>
                  </a:cubicBezTo>
                  <a:cubicBezTo>
                    <a:pt x="60051" y="258924"/>
                    <a:pt x="143292" y="180170"/>
                    <a:pt x="53163" y="244549"/>
                  </a:cubicBezTo>
                  <a:cubicBezTo>
                    <a:pt x="40927" y="253289"/>
                    <a:pt x="31898" y="265814"/>
                    <a:pt x="21266" y="276447"/>
                  </a:cubicBezTo>
                  <a:cubicBezTo>
                    <a:pt x="17722" y="294168"/>
                    <a:pt x="14554" y="311968"/>
                    <a:pt x="10633" y="329610"/>
                  </a:cubicBezTo>
                  <a:cubicBezTo>
                    <a:pt x="7463" y="343875"/>
                    <a:pt x="0" y="357527"/>
                    <a:pt x="0" y="372140"/>
                  </a:cubicBezTo>
                  <a:cubicBezTo>
                    <a:pt x="0" y="449130"/>
                    <a:pt x="2298" y="530181"/>
                    <a:pt x="21266" y="606056"/>
                  </a:cubicBezTo>
                  <a:cubicBezTo>
                    <a:pt x="23984" y="616929"/>
                    <a:pt x="28354" y="627321"/>
                    <a:pt x="31898" y="637954"/>
                  </a:cubicBezTo>
                  <a:cubicBezTo>
                    <a:pt x="33816" y="659053"/>
                    <a:pt x="34405" y="823086"/>
                    <a:pt x="85061" y="839972"/>
                  </a:cubicBezTo>
                  <a:cubicBezTo>
                    <a:pt x="129082" y="854646"/>
                    <a:pt x="107634" y="844388"/>
                    <a:pt x="148856" y="871870"/>
                  </a:cubicBezTo>
                  <a:cubicBezTo>
                    <a:pt x="160233" y="888936"/>
                    <a:pt x="173204" y="912911"/>
                    <a:pt x="191387" y="925033"/>
                  </a:cubicBezTo>
                  <a:cubicBezTo>
                    <a:pt x="222678" y="945893"/>
                    <a:pt x="263129" y="956035"/>
                    <a:pt x="297712" y="967563"/>
                  </a:cubicBezTo>
                  <a:cubicBezTo>
                    <a:pt x="308345" y="971107"/>
                    <a:pt x="318620" y="975998"/>
                    <a:pt x="329610" y="978196"/>
                  </a:cubicBezTo>
                  <a:cubicBezTo>
                    <a:pt x="393763" y="991026"/>
                    <a:pt x="365629" y="983113"/>
                    <a:pt x="414670" y="999461"/>
                  </a:cubicBezTo>
                  <a:cubicBezTo>
                    <a:pt x="467833" y="995917"/>
                    <a:pt x="522469" y="1001750"/>
                    <a:pt x="574159" y="988828"/>
                  </a:cubicBezTo>
                  <a:cubicBezTo>
                    <a:pt x="585032" y="986110"/>
                    <a:pt x="579025" y="966541"/>
                    <a:pt x="584791" y="956931"/>
                  </a:cubicBezTo>
                  <a:cubicBezTo>
                    <a:pt x="589949" y="948335"/>
                    <a:pt x="599794" y="943493"/>
                    <a:pt x="606056" y="935665"/>
                  </a:cubicBezTo>
                  <a:cubicBezTo>
                    <a:pt x="629612" y="906219"/>
                    <a:pt x="626723" y="905562"/>
                    <a:pt x="637954" y="871870"/>
                  </a:cubicBezTo>
                  <a:cubicBezTo>
                    <a:pt x="641498" y="740735"/>
                    <a:pt x="639457" y="609330"/>
                    <a:pt x="648587" y="478465"/>
                  </a:cubicBezTo>
                  <a:cubicBezTo>
                    <a:pt x="650147" y="456104"/>
                    <a:pt x="654002" y="430520"/>
                    <a:pt x="669852" y="414670"/>
                  </a:cubicBezTo>
                  <a:lnTo>
                    <a:pt x="733647" y="350875"/>
                  </a:lnTo>
                  <a:cubicBezTo>
                    <a:pt x="737191" y="340242"/>
                    <a:pt x="744280" y="330185"/>
                    <a:pt x="744280" y="318977"/>
                  </a:cubicBezTo>
                  <a:cubicBezTo>
                    <a:pt x="744280" y="307769"/>
                    <a:pt x="736365" y="297952"/>
                    <a:pt x="733647" y="287079"/>
                  </a:cubicBezTo>
                  <a:cubicBezTo>
                    <a:pt x="713034" y="204632"/>
                    <a:pt x="737122" y="262134"/>
                    <a:pt x="701749" y="191386"/>
                  </a:cubicBezTo>
                  <a:cubicBezTo>
                    <a:pt x="698205" y="177209"/>
                    <a:pt x="695131" y="162907"/>
                    <a:pt x="691117" y="148856"/>
                  </a:cubicBezTo>
                  <a:cubicBezTo>
                    <a:pt x="684199" y="124643"/>
                    <a:pt x="677858" y="103700"/>
                    <a:pt x="659219" y="85061"/>
                  </a:cubicBezTo>
                  <a:cubicBezTo>
                    <a:pt x="650183" y="76025"/>
                    <a:pt x="638751" y="69511"/>
                    <a:pt x="627321" y="63796"/>
                  </a:cubicBezTo>
                  <a:cubicBezTo>
                    <a:pt x="617297" y="58784"/>
                    <a:pt x="606501" y="54867"/>
                    <a:pt x="595424" y="53163"/>
                  </a:cubicBezTo>
                  <a:cubicBezTo>
                    <a:pt x="560219" y="47747"/>
                    <a:pt x="524540" y="46075"/>
                    <a:pt x="489098" y="42531"/>
                  </a:cubicBezTo>
                  <a:lnTo>
                    <a:pt x="425303" y="21265"/>
                  </a:lnTo>
                  <a:cubicBezTo>
                    <a:pt x="414670" y="17721"/>
                    <a:pt x="393405" y="21841"/>
                    <a:pt x="393405" y="10633"/>
                  </a:cubicBezTo>
                  <a:lnTo>
                    <a:pt x="393405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8229600" y="3288665"/>
              <a:ext cx="228600" cy="24538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 rot="2565163">
            <a:off x="1764354" y="3548839"/>
            <a:ext cx="744280" cy="999461"/>
            <a:chOff x="7857460" y="3072809"/>
            <a:chExt cx="744280" cy="999461"/>
          </a:xfrm>
        </p:grpSpPr>
        <p:sp>
          <p:nvSpPr>
            <p:cNvPr id="76" name="Freeform 75"/>
            <p:cNvSpPr/>
            <p:nvPr/>
          </p:nvSpPr>
          <p:spPr>
            <a:xfrm>
              <a:off x="7857460" y="3072809"/>
              <a:ext cx="744280" cy="999461"/>
            </a:xfrm>
            <a:custGeom>
              <a:avLst/>
              <a:gdLst>
                <a:gd name="connsiteX0" fmla="*/ 393405 w 744280"/>
                <a:gd name="connsiteY0" fmla="*/ 0 h 999461"/>
                <a:gd name="connsiteX1" fmla="*/ 393405 w 744280"/>
                <a:gd name="connsiteY1" fmla="*/ 0 h 999461"/>
                <a:gd name="connsiteX2" fmla="*/ 255182 w 744280"/>
                <a:gd name="connsiteY2" fmla="*/ 74428 h 999461"/>
                <a:gd name="connsiteX3" fmla="*/ 212652 w 744280"/>
                <a:gd name="connsiteY3" fmla="*/ 116958 h 999461"/>
                <a:gd name="connsiteX4" fmla="*/ 148856 w 744280"/>
                <a:gd name="connsiteY4" fmla="*/ 191386 h 999461"/>
                <a:gd name="connsiteX5" fmla="*/ 116959 w 744280"/>
                <a:gd name="connsiteY5" fmla="*/ 202019 h 999461"/>
                <a:gd name="connsiteX6" fmla="*/ 53163 w 744280"/>
                <a:gd name="connsiteY6" fmla="*/ 244549 h 999461"/>
                <a:gd name="connsiteX7" fmla="*/ 21266 w 744280"/>
                <a:gd name="connsiteY7" fmla="*/ 276447 h 999461"/>
                <a:gd name="connsiteX8" fmla="*/ 10633 w 744280"/>
                <a:gd name="connsiteY8" fmla="*/ 329610 h 999461"/>
                <a:gd name="connsiteX9" fmla="*/ 0 w 744280"/>
                <a:gd name="connsiteY9" fmla="*/ 372140 h 999461"/>
                <a:gd name="connsiteX10" fmla="*/ 21266 w 744280"/>
                <a:gd name="connsiteY10" fmla="*/ 606056 h 999461"/>
                <a:gd name="connsiteX11" fmla="*/ 31898 w 744280"/>
                <a:gd name="connsiteY11" fmla="*/ 637954 h 999461"/>
                <a:gd name="connsiteX12" fmla="*/ 85061 w 744280"/>
                <a:gd name="connsiteY12" fmla="*/ 839972 h 999461"/>
                <a:gd name="connsiteX13" fmla="*/ 148856 w 744280"/>
                <a:gd name="connsiteY13" fmla="*/ 871870 h 999461"/>
                <a:gd name="connsiteX14" fmla="*/ 191387 w 744280"/>
                <a:gd name="connsiteY14" fmla="*/ 925033 h 999461"/>
                <a:gd name="connsiteX15" fmla="*/ 297712 w 744280"/>
                <a:gd name="connsiteY15" fmla="*/ 967563 h 999461"/>
                <a:gd name="connsiteX16" fmla="*/ 329610 w 744280"/>
                <a:gd name="connsiteY16" fmla="*/ 978196 h 999461"/>
                <a:gd name="connsiteX17" fmla="*/ 414670 w 744280"/>
                <a:gd name="connsiteY17" fmla="*/ 999461 h 999461"/>
                <a:gd name="connsiteX18" fmla="*/ 574159 w 744280"/>
                <a:gd name="connsiteY18" fmla="*/ 988828 h 999461"/>
                <a:gd name="connsiteX19" fmla="*/ 584791 w 744280"/>
                <a:gd name="connsiteY19" fmla="*/ 956931 h 999461"/>
                <a:gd name="connsiteX20" fmla="*/ 606056 w 744280"/>
                <a:gd name="connsiteY20" fmla="*/ 935665 h 999461"/>
                <a:gd name="connsiteX21" fmla="*/ 637954 w 744280"/>
                <a:gd name="connsiteY21" fmla="*/ 871870 h 999461"/>
                <a:gd name="connsiteX22" fmla="*/ 648587 w 744280"/>
                <a:gd name="connsiteY22" fmla="*/ 478465 h 999461"/>
                <a:gd name="connsiteX23" fmla="*/ 669852 w 744280"/>
                <a:gd name="connsiteY23" fmla="*/ 414670 h 999461"/>
                <a:gd name="connsiteX24" fmla="*/ 733647 w 744280"/>
                <a:gd name="connsiteY24" fmla="*/ 350875 h 999461"/>
                <a:gd name="connsiteX25" fmla="*/ 744280 w 744280"/>
                <a:gd name="connsiteY25" fmla="*/ 318977 h 999461"/>
                <a:gd name="connsiteX26" fmla="*/ 733647 w 744280"/>
                <a:gd name="connsiteY26" fmla="*/ 287079 h 999461"/>
                <a:gd name="connsiteX27" fmla="*/ 701749 w 744280"/>
                <a:gd name="connsiteY27" fmla="*/ 191386 h 999461"/>
                <a:gd name="connsiteX28" fmla="*/ 691117 w 744280"/>
                <a:gd name="connsiteY28" fmla="*/ 148856 h 999461"/>
                <a:gd name="connsiteX29" fmla="*/ 659219 w 744280"/>
                <a:gd name="connsiteY29" fmla="*/ 85061 h 999461"/>
                <a:gd name="connsiteX30" fmla="*/ 627321 w 744280"/>
                <a:gd name="connsiteY30" fmla="*/ 63796 h 999461"/>
                <a:gd name="connsiteX31" fmla="*/ 595424 w 744280"/>
                <a:gd name="connsiteY31" fmla="*/ 53163 h 999461"/>
                <a:gd name="connsiteX32" fmla="*/ 489098 w 744280"/>
                <a:gd name="connsiteY32" fmla="*/ 42531 h 999461"/>
                <a:gd name="connsiteX33" fmla="*/ 425303 w 744280"/>
                <a:gd name="connsiteY33" fmla="*/ 21265 h 999461"/>
                <a:gd name="connsiteX34" fmla="*/ 393405 w 744280"/>
                <a:gd name="connsiteY34" fmla="*/ 10633 h 999461"/>
                <a:gd name="connsiteX35" fmla="*/ 393405 w 744280"/>
                <a:gd name="connsiteY35" fmla="*/ 0 h 999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44280" h="999461">
                  <a:moveTo>
                    <a:pt x="393405" y="0"/>
                  </a:moveTo>
                  <a:lnTo>
                    <a:pt x="393405" y="0"/>
                  </a:lnTo>
                  <a:cubicBezTo>
                    <a:pt x="321814" y="31819"/>
                    <a:pt x="305181" y="30679"/>
                    <a:pt x="255182" y="74428"/>
                  </a:cubicBezTo>
                  <a:cubicBezTo>
                    <a:pt x="240094" y="87630"/>
                    <a:pt x="225854" y="101870"/>
                    <a:pt x="212652" y="116958"/>
                  </a:cubicBezTo>
                  <a:cubicBezTo>
                    <a:pt x="192013" y="140546"/>
                    <a:pt x="176077" y="173239"/>
                    <a:pt x="148856" y="191386"/>
                  </a:cubicBezTo>
                  <a:cubicBezTo>
                    <a:pt x="139531" y="197603"/>
                    <a:pt x="127591" y="198475"/>
                    <a:pt x="116959" y="202019"/>
                  </a:cubicBezTo>
                  <a:cubicBezTo>
                    <a:pt x="60051" y="258924"/>
                    <a:pt x="143292" y="180170"/>
                    <a:pt x="53163" y="244549"/>
                  </a:cubicBezTo>
                  <a:cubicBezTo>
                    <a:pt x="40927" y="253289"/>
                    <a:pt x="31898" y="265814"/>
                    <a:pt x="21266" y="276447"/>
                  </a:cubicBezTo>
                  <a:cubicBezTo>
                    <a:pt x="17722" y="294168"/>
                    <a:pt x="14554" y="311968"/>
                    <a:pt x="10633" y="329610"/>
                  </a:cubicBezTo>
                  <a:cubicBezTo>
                    <a:pt x="7463" y="343875"/>
                    <a:pt x="0" y="357527"/>
                    <a:pt x="0" y="372140"/>
                  </a:cubicBezTo>
                  <a:cubicBezTo>
                    <a:pt x="0" y="449130"/>
                    <a:pt x="2298" y="530181"/>
                    <a:pt x="21266" y="606056"/>
                  </a:cubicBezTo>
                  <a:cubicBezTo>
                    <a:pt x="23984" y="616929"/>
                    <a:pt x="28354" y="627321"/>
                    <a:pt x="31898" y="637954"/>
                  </a:cubicBezTo>
                  <a:cubicBezTo>
                    <a:pt x="33816" y="659053"/>
                    <a:pt x="34405" y="823086"/>
                    <a:pt x="85061" y="839972"/>
                  </a:cubicBezTo>
                  <a:cubicBezTo>
                    <a:pt x="129082" y="854646"/>
                    <a:pt x="107634" y="844388"/>
                    <a:pt x="148856" y="871870"/>
                  </a:cubicBezTo>
                  <a:cubicBezTo>
                    <a:pt x="160233" y="888936"/>
                    <a:pt x="173204" y="912911"/>
                    <a:pt x="191387" y="925033"/>
                  </a:cubicBezTo>
                  <a:cubicBezTo>
                    <a:pt x="222678" y="945893"/>
                    <a:pt x="263129" y="956035"/>
                    <a:pt x="297712" y="967563"/>
                  </a:cubicBezTo>
                  <a:cubicBezTo>
                    <a:pt x="308345" y="971107"/>
                    <a:pt x="318620" y="975998"/>
                    <a:pt x="329610" y="978196"/>
                  </a:cubicBezTo>
                  <a:cubicBezTo>
                    <a:pt x="393763" y="991026"/>
                    <a:pt x="365629" y="983113"/>
                    <a:pt x="414670" y="999461"/>
                  </a:cubicBezTo>
                  <a:cubicBezTo>
                    <a:pt x="467833" y="995917"/>
                    <a:pt x="522469" y="1001750"/>
                    <a:pt x="574159" y="988828"/>
                  </a:cubicBezTo>
                  <a:cubicBezTo>
                    <a:pt x="585032" y="986110"/>
                    <a:pt x="579025" y="966541"/>
                    <a:pt x="584791" y="956931"/>
                  </a:cubicBezTo>
                  <a:cubicBezTo>
                    <a:pt x="589949" y="948335"/>
                    <a:pt x="599794" y="943493"/>
                    <a:pt x="606056" y="935665"/>
                  </a:cubicBezTo>
                  <a:cubicBezTo>
                    <a:pt x="629612" y="906219"/>
                    <a:pt x="626723" y="905562"/>
                    <a:pt x="637954" y="871870"/>
                  </a:cubicBezTo>
                  <a:cubicBezTo>
                    <a:pt x="641498" y="740735"/>
                    <a:pt x="639457" y="609330"/>
                    <a:pt x="648587" y="478465"/>
                  </a:cubicBezTo>
                  <a:cubicBezTo>
                    <a:pt x="650147" y="456104"/>
                    <a:pt x="654002" y="430520"/>
                    <a:pt x="669852" y="414670"/>
                  </a:cubicBezTo>
                  <a:lnTo>
                    <a:pt x="733647" y="350875"/>
                  </a:lnTo>
                  <a:cubicBezTo>
                    <a:pt x="737191" y="340242"/>
                    <a:pt x="744280" y="330185"/>
                    <a:pt x="744280" y="318977"/>
                  </a:cubicBezTo>
                  <a:cubicBezTo>
                    <a:pt x="744280" y="307769"/>
                    <a:pt x="736365" y="297952"/>
                    <a:pt x="733647" y="287079"/>
                  </a:cubicBezTo>
                  <a:cubicBezTo>
                    <a:pt x="713034" y="204632"/>
                    <a:pt x="737122" y="262134"/>
                    <a:pt x="701749" y="191386"/>
                  </a:cubicBezTo>
                  <a:cubicBezTo>
                    <a:pt x="698205" y="177209"/>
                    <a:pt x="695131" y="162907"/>
                    <a:pt x="691117" y="148856"/>
                  </a:cubicBezTo>
                  <a:cubicBezTo>
                    <a:pt x="684199" y="124643"/>
                    <a:pt x="677858" y="103700"/>
                    <a:pt x="659219" y="85061"/>
                  </a:cubicBezTo>
                  <a:cubicBezTo>
                    <a:pt x="650183" y="76025"/>
                    <a:pt x="638751" y="69511"/>
                    <a:pt x="627321" y="63796"/>
                  </a:cubicBezTo>
                  <a:cubicBezTo>
                    <a:pt x="617297" y="58784"/>
                    <a:pt x="606501" y="54867"/>
                    <a:pt x="595424" y="53163"/>
                  </a:cubicBezTo>
                  <a:cubicBezTo>
                    <a:pt x="560219" y="47747"/>
                    <a:pt x="524540" y="46075"/>
                    <a:pt x="489098" y="42531"/>
                  </a:cubicBezTo>
                  <a:lnTo>
                    <a:pt x="425303" y="21265"/>
                  </a:lnTo>
                  <a:cubicBezTo>
                    <a:pt x="414670" y="17721"/>
                    <a:pt x="393405" y="21841"/>
                    <a:pt x="393405" y="10633"/>
                  </a:cubicBezTo>
                  <a:lnTo>
                    <a:pt x="393405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29600" y="3288665"/>
              <a:ext cx="228600" cy="24538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1600200" y="2743200"/>
            <a:ext cx="744280" cy="999461"/>
            <a:chOff x="7857460" y="3072809"/>
            <a:chExt cx="744280" cy="999461"/>
          </a:xfrm>
        </p:grpSpPr>
        <p:sp>
          <p:nvSpPr>
            <p:cNvPr id="82" name="Freeform 81"/>
            <p:cNvSpPr/>
            <p:nvPr/>
          </p:nvSpPr>
          <p:spPr>
            <a:xfrm>
              <a:off x="7857460" y="3072809"/>
              <a:ext cx="744280" cy="999461"/>
            </a:xfrm>
            <a:custGeom>
              <a:avLst/>
              <a:gdLst>
                <a:gd name="connsiteX0" fmla="*/ 393405 w 744280"/>
                <a:gd name="connsiteY0" fmla="*/ 0 h 999461"/>
                <a:gd name="connsiteX1" fmla="*/ 393405 w 744280"/>
                <a:gd name="connsiteY1" fmla="*/ 0 h 999461"/>
                <a:gd name="connsiteX2" fmla="*/ 255182 w 744280"/>
                <a:gd name="connsiteY2" fmla="*/ 74428 h 999461"/>
                <a:gd name="connsiteX3" fmla="*/ 212652 w 744280"/>
                <a:gd name="connsiteY3" fmla="*/ 116958 h 999461"/>
                <a:gd name="connsiteX4" fmla="*/ 148856 w 744280"/>
                <a:gd name="connsiteY4" fmla="*/ 191386 h 999461"/>
                <a:gd name="connsiteX5" fmla="*/ 116959 w 744280"/>
                <a:gd name="connsiteY5" fmla="*/ 202019 h 999461"/>
                <a:gd name="connsiteX6" fmla="*/ 53163 w 744280"/>
                <a:gd name="connsiteY6" fmla="*/ 244549 h 999461"/>
                <a:gd name="connsiteX7" fmla="*/ 21266 w 744280"/>
                <a:gd name="connsiteY7" fmla="*/ 276447 h 999461"/>
                <a:gd name="connsiteX8" fmla="*/ 10633 w 744280"/>
                <a:gd name="connsiteY8" fmla="*/ 329610 h 999461"/>
                <a:gd name="connsiteX9" fmla="*/ 0 w 744280"/>
                <a:gd name="connsiteY9" fmla="*/ 372140 h 999461"/>
                <a:gd name="connsiteX10" fmla="*/ 21266 w 744280"/>
                <a:gd name="connsiteY10" fmla="*/ 606056 h 999461"/>
                <a:gd name="connsiteX11" fmla="*/ 31898 w 744280"/>
                <a:gd name="connsiteY11" fmla="*/ 637954 h 999461"/>
                <a:gd name="connsiteX12" fmla="*/ 85061 w 744280"/>
                <a:gd name="connsiteY12" fmla="*/ 839972 h 999461"/>
                <a:gd name="connsiteX13" fmla="*/ 148856 w 744280"/>
                <a:gd name="connsiteY13" fmla="*/ 871870 h 999461"/>
                <a:gd name="connsiteX14" fmla="*/ 191387 w 744280"/>
                <a:gd name="connsiteY14" fmla="*/ 925033 h 999461"/>
                <a:gd name="connsiteX15" fmla="*/ 297712 w 744280"/>
                <a:gd name="connsiteY15" fmla="*/ 967563 h 999461"/>
                <a:gd name="connsiteX16" fmla="*/ 329610 w 744280"/>
                <a:gd name="connsiteY16" fmla="*/ 978196 h 999461"/>
                <a:gd name="connsiteX17" fmla="*/ 414670 w 744280"/>
                <a:gd name="connsiteY17" fmla="*/ 999461 h 999461"/>
                <a:gd name="connsiteX18" fmla="*/ 574159 w 744280"/>
                <a:gd name="connsiteY18" fmla="*/ 988828 h 999461"/>
                <a:gd name="connsiteX19" fmla="*/ 584791 w 744280"/>
                <a:gd name="connsiteY19" fmla="*/ 956931 h 999461"/>
                <a:gd name="connsiteX20" fmla="*/ 606056 w 744280"/>
                <a:gd name="connsiteY20" fmla="*/ 935665 h 999461"/>
                <a:gd name="connsiteX21" fmla="*/ 637954 w 744280"/>
                <a:gd name="connsiteY21" fmla="*/ 871870 h 999461"/>
                <a:gd name="connsiteX22" fmla="*/ 648587 w 744280"/>
                <a:gd name="connsiteY22" fmla="*/ 478465 h 999461"/>
                <a:gd name="connsiteX23" fmla="*/ 669852 w 744280"/>
                <a:gd name="connsiteY23" fmla="*/ 414670 h 999461"/>
                <a:gd name="connsiteX24" fmla="*/ 733647 w 744280"/>
                <a:gd name="connsiteY24" fmla="*/ 350875 h 999461"/>
                <a:gd name="connsiteX25" fmla="*/ 744280 w 744280"/>
                <a:gd name="connsiteY25" fmla="*/ 318977 h 999461"/>
                <a:gd name="connsiteX26" fmla="*/ 733647 w 744280"/>
                <a:gd name="connsiteY26" fmla="*/ 287079 h 999461"/>
                <a:gd name="connsiteX27" fmla="*/ 701749 w 744280"/>
                <a:gd name="connsiteY27" fmla="*/ 191386 h 999461"/>
                <a:gd name="connsiteX28" fmla="*/ 691117 w 744280"/>
                <a:gd name="connsiteY28" fmla="*/ 148856 h 999461"/>
                <a:gd name="connsiteX29" fmla="*/ 659219 w 744280"/>
                <a:gd name="connsiteY29" fmla="*/ 85061 h 999461"/>
                <a:gd name="connsiteX30" fmla="*/ 627321 w 744280"/>
                <a:gd name="connsiteY30" fmla="*/ 63796 h 999461"/>
                <a:gd name="connsiteX31" fmla="*/ 595424 w 744280"/>
                <a:gd name="connsiteY31" fmla="*/ 53163 h 999461"/>
                <a:gd name="connsiteX32" fmla="*/ 489098 w 744280"/>
                <a:gd name="connsiteY32" fmla="*/ 42531 h 999461"/>
                <a:gd name="connsiteX33" fmla="*/ 425303 w 744280"/>
                <a:gd name="connsiteY33" fmla="*/ 21265 h 999461"/>
                <a:gd name="connsiteX34" fmla="*/ 393405 w 744280"/>
                <a:gd name="connsiteY34" fmla="*/ 10633 h 999461"/>
                <a:gd name="connsiteX35" fmla="*/ 393405 w 744280"/>
                <a:gd name="connsiteY35" fmla="*/ 0 h 999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44280" h="999461">
                  <a:moveTo>
                    <a:pt x="393405" y="0"/>
                  </a:moveTo>
                  <a:lnTo>
                    <a:pt x="393405" y="0"/>
                  </a:lnTo>
                  <a:cubicBezTo>
                    <a:pt x="321814" y="31819"/>
                    <a:pt x="305181" y="30679"/>
                    <a:pt x="255182" y="74428"/>
                  </a:cubicBezTo>
                  <a:cubicBezTo>
                    <a:pt x="240094" y="87630"/>
                    <a:pt x="225854" y="101870"/>
                    <a:pt x="212652" y="116958"/>
                  </a:cubicBezTo>
                  <a:cubicBezTo>
                    <a:pt x="192013" y="140546"/>
                    <a:pt x="176077" y="173239"/>
                    <a:pt x="148856" y="191386"/>
                  </a:cubicBezTo>
                  <a:cubicBezTo>
                    <a:pt x="139531" y="197603"/>
                    <a:pt x="127591" y="198475"/>
                    <a:pt x="116959" y="202019"/>
                  </a:cubicBezTo>
                  <a:cubicBezTo>
                    <a:pt x="60051" y="258924"/>
                    <a:pt x="143292" y="180170"/>
                    <a:pt x="53163" y="244549"/>
                  </a:cubicBezTo>
                  <a:cubicBezTo>
                    <a:pt x="40927" y="253289"/>
                    <a:pt x="31898" y="265814"/>
                    <a:pt x="21266" y="276447"/>
                  </a:cubicBezTo>
                  <a:cubicBezTo>
                    <a:pt x="17722" y="294168"/>
                    <a:pt x="14554" y="311968"/>
                    <a:pt x="10633" y="329610"/>
                  </a:cubicBezTo>
                  <a:cubicBezTo>
                    <a:pt x="7463" y="343875"/>
                    <a:pt x="0" y="357527"/>
                    <a:pt x="0" y="372140"/>
                  </a:cubicBezTo>
                  <a:cubicBezTo>
                    <a:pt x="0" y="449130"/>
                    <a:pt x="2298" y="530181"/>
                    <a:pt x="21266" y="606056"/>
                  </a:cubicBezTo>
                  <a:cubicBezTo>
                    <a:pt x="23984" y="616929"/>
                    <a:pt x="28354" y="627321"/>
                    <a:pt x="31898" y="637954"/>
                  </a:cubicBezTo>
                  <a:cubicBezTo>
                    <a:pt x="33816" y="659053"/>
                    <a:pt x="34405" y="823086"/>
                    <a:pt x="85061" y="839972"/>
                  </a:cubicBezTo>
                  <a:cubicBezTo>
                    <a:pt x="129082" y="854646"/>
                    <a:pt x="107634" y="844388"/>
                    <a:pt x="148856" y="871870"/>
                  </a:cubicBezTo>
                  <a:cubicBezTo>
                    <a:pt x="160233" y="888936"/>
                    <a:pt x="173204" y="912911"/>
                    <a:pt x="191387" y="925033"/>
                  </a:cubicBezTo>
                  <a:cubicBezTo>
                    <a:pt x="222678" y="945893"/>
                    <a:pt x="263129" y="956035"/>
                    <a:pt x="297712" y="967563"/>
                  </a:cubicBezTo>
                  <a:cubicBezTo>
                    <a:pt x="308345" y="971107"/>
                    <a:pt x="318620" y="975998"/>
                    <a:pt x="329610" y="978196"/>
                  </a:cubicBezTo>
                  <a:cubicBezTo>
                    <a:pt x="393763" y="991026"/>
                    <a:pt x="365629" y="983113"/>
                    <a:pt x="414670" y="999461"/>
                  </a:cubicBezTo>
                  <a:cubicBezTo>
                    <a:pt x="467833" y="995917"/>
                    <a:pt x="522469" y="1001750"/>
                    <a:pt x="574159" y="988828"/>
                  </a:cubicBezTo>
                  <a:cubicBezTo>
                    <a:pt x="585032" y="986110"/>
                    <a:pt x="579025" y="966541"/>
                    <a:pt x="584791" y="956931"/>
                  </a:cubicBezTo>
                  <a:cubicBezTo>
                    <a:pt x="589949" y="948335"/>
                    <a:pt x="599794" y="943493"/>
                    <a:pt x="606056" y="935665"/>
                  </a:cubicBezTo>
                  <a:cubicBezTo>
                    <a:pt x="629612" y="906219"/>
                    <a:pt x="626723" y="905562"/>
                    <a:pt x="637954" y="871870"/>
                  </a:cubicBezTo>
                  <a:cubicBezTo>
                    <a:pt x="641498" y="740735"/>
                    <a:pt x="639457" y="609330"/>
                    <a:pt x="648587" y="478465"/>
                  </a:cubicBezTo>
                  <a:cubicBezTo>
                    <a:pt x="650147" y="456104"/>
                    <a:pt x="654002" y="430520"/>
                    <a:pt x="669852" y="414670"/>
                  </a:cubicBezTo>
                  <a:lnTo>
                    <a:pt x="733647" y="350875"/>
                  </a:lnTo>
                  <a:cubicBezTo>
                    <a:pt x="737191" y="340242"/>
                    <a:pt x="744280" y="330185"/>
                    <a:pt x="744280" y="318977"/>
                  </a:cubicBezTo>
                  <a:cubicBezTo>
                    <a:pt x="744280" y="307769"/>
                    <a:pt x="736365" y="297952"/>
                    <a:pt x="733647" y="287079"/>
                  </a:cubicBezTo>
                  <a:cubicBezTo>
                    <a:pt x="713034" y="204632"/>
                    <a:pt x="737122" y="262134"/>
                    <a:pt x="701749" y="191386"/>
                  </a:cubicBezTo>
                  <a:cubicBezTo>
                    <a:pt x="698205" y="177209"/>
                    <a:pt x="695131" y="162907"/>
                    <a:pt x="691117" y="148856"/>
                  </a:cubicBezTo>
                  <a:cubicBezTo>
                    <a:pt x="684199" y="124643"/>
                    <a:pt x="677858" y="103700"/>
                    <a:pt x="659219" y="85061"/>
                  </a:cubicBezTo>
                  <a:cubicBezTo>
                    <a:pt x="650183" y="76025"/>
                    <a:pt x="638751" y="69511"/>
                    <a:pt x="627321" y="63796"/>
                  </a:cubicBezTo>
                  <a:cubicBezTo>
                    <a:pt x="617297" y="58784"/>
                    <a:pt x="606501" y="54867"/>
                    <a:pt x="595424" y="53163"/>
                  </a:cubicBezTo>
                  <a:cubicBezTo>
                    <a:pt x="560219" y="47747"/>
                    <a:pt x="524540" y="46075"/>
                    <a:pt x="489098" y="42531"/>
                  </a:cubicBezTo>
                  <a:lnTo>
                    <a:pt x="425303" y="21265"/>
                  </a:lnTo>
                  <a:cubicBezTo>
                    <a:pt x="414670" y="17721"/>
                    <a:pt x="393405" y="21841"/>
                    <a:pt x="393405" y="10633"/>
                  </a:cubicBezTo>
                  <a:lnTo>
                    <a:pt x="393405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" name="Oval 82"/>
            <p:cNvSpPr/>
            <p:nvPr/>
          </p:nvSpPr>
          <p:spPr>
            <a:xfrm>
              <a:off x="8229600" y="3288665"/>
              <a:ext cx="228600" cy="24538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1066800" y="3505200"/>
            <a:ext cx="744280" cy="999461"/>
            <a:chOff x="7857460" y="3072809"/>
            <a:chExt cx="744280" cy="999461"/>
          </a:xfrm>
        </p:grpSpPr>
        <p:sp>
          <p:nvSpPr>
            <p:cNvPr id="85" name="Freeform 84"/>
            <p:cNvSpPr/>
            <p:nvPr/>
          </p:nvSpPr>
          <p:spPr>
            <a:xfrm>
              <a:off x="7857460" y="3072809"/>
              <a:ext cx="744280" cy="999461"/>
            </a:xfrm>
            <a:custGeom>
              <a:avLst/>
              <a:gdLst>
                <a:gd name="connsiteX0" fmla="*/ 393405 w 744280"/>
                <a:gd name="connsiteY0" fmla="*/ 0 h 999461"/>
                <a:gd name="connsiteX1" fmla="*/ 393405 w 744280"/>
                <a:gd name="connsiteY1" fmla="*/ 0 h 999461"/>
                <a:gd name="connsiteX2" fmla="*/ 255182 w 744280"/>
                <a:gd name="connsiteY2" fmla="*/ 74428 h 999461"/>
                <a:gd name="connsiteX3" fmla="*/ 212652 w 744280"/>
                <a:gd name="connsiteY3" fmla="*/ 116958 h 999461"/>
                <a:gd name="connsiteX4" fmla="*/ 148856 w 744280"/>
                <a:gd name="connsiteY4" fmla="*/ 191386 h 999461"/>
                <a:gd name="connsiteX5" fmla="*/ 116959 w 744280"/>
                <a:gd name="connsiteY5" fmla="*/ 202019 h 999461"/>
                <a:gd name="connsiteX6" fmla="*/ 53163 w 744280"/>
                <a:gd name="connsiteY6" fmla="*/ 244549 h 999461"/>
                <a:gd name="connsiteX7" fmla="*/ 21266 w 744280"/>
                <a:gd name="connsiteY7" fmla="*/ 276447 h 999461"/>
                <a:gd name="connsiteX8" fmla="*/ 10633 w 744280"/>
                <a:gd name="connsiteY8" fmla="*/ 329610 h 999461"/>
                <a:gd name="connsiteX9" fmla="*/ 0 w 744280"/>
                <a:gd name="connsiteY9" fmla="*/ 372140 h 999461"/>
                <a:gd name="connsiteX10" fmla="*/ 21266 w 744280"/>
                <a:gd name="connsiteY10" fmla="*/ 606056 h 999461"/>
                <a:gd name="connsiteX11" fmla="*/ 31898 w 744280"/>
                <a:gd name="connsiteY11" fmla="*/ 637954 h 999461"/>
                <a:gd name="connsiteX12" fmla="*/ 85061 w 744280"/>
                <a:gd name="connsiteY12" fmla="*/ 839972 h 999461"/>
                <a:gd name="connsiteX13" fmla="*/ 148856 w 744280"/>
                <a:gd name="connsiteY13" fmla="*/ 871870 h 999461"/>
                <a:gd name="connsiteX14" fmla="*/ 191387 w 744280"/>
                <a:gd name="connsiteY14" fmla="*/ 925033 h 999461"/>
                <a:gd name="connsiteX15" fmla="*/ 297712 w 744280"/>
                <a:gd name="connsiteY15" fmla="*/ 967563 h 999461"/>
                <a:gd name="connsiteX16" fmla="*/ 329610 w 744280"/>
                <a:gd name="connsiteY16" fmla="*/ 978196 h 999461"/>
                <a:gd name="connsiteX17" fmla="*/ 414670 w 744280"/>
                <a:gd name="connsiteY17" fmla="*/ 999461 h 999461"/>
                <a:gd name="connsiteX18" fmla="*/ 574159 w 744280"/>
                <a:gd name="connsiteY18" fmla="*/ 988828 h 999461"/>
                <a:gd name="connsiteX19" fmla="*/ 584791 w 744280"/>
                <a:gd name="connsiteY19" fmla="*/ 956931 h 999461"/>
                <a:gd name="connsiteX20" fmla="*/ 606056 w 744280"/>
                <a:gd name="connsiteY20" fmla="*/ 935665 h 999461"/>
                <a:gd name="connsiteX21" fmla="*/ 637954 w 744280"/>
                <a:gd name="connsiteY21" fmla="*/ 871870 h 999461"/>
                <a:gd name="connsiteX22" fmla="*/ 648587 w 744280"/>
                <a:gd name="connsiteY22" fmla="*/ 478465 h 999461"/>
                <a:gd name="connsiteX23" fmla="*/ 669852 w 744280"/>
                <a:gd name="connsiteY23" fmla="*/ 414670 h 999461"/>
                <a:gd name="connsiteX24" fmla="*/ 733647 w 744280"/>
                <a:gd name="connsiteY24" fmla="*/ 350875 h 999461"/>
                <a:gd name="connsiteX25" fmla="*/ 744280 w 744280"/>
                <a:gd name="connsiteY25" fmla="*/ 318977 h 999461"/>
                <a:gd name="connsiteX26" fmla="*/ 733647 w 744280"/>
                <a:gd name="connsiteY26" fmla="*/ 287079 h 999461"/>
                <a:gd name="connsiteX27" fmla="*/ 701749 w 744280"/>
                <a:gd name="connsiteY27" fmla="*/ 191386 h 999461"/>
                <a:gd name="connsiteX28" fmla="*/ 691117 w 744280"/>
                <a:gd name="connsiteY28" fmla="*/ 148856 h 999461"/>
                <a:gd name="connsiteX29" fmla="*/ 659219 w 744280"/>
                <a:gd name="connsiteY29" fmla="*/ 85061 h 999461"/>
                <a:gd name="connsiteX30" fmla="*/ 627321 w 744280"/>
                <a:gd name="connsiteY30" fmla="*/ 63796 h 999461"/>
                <a:gd name="connsiteX31" fmla="*/ 595424 w 744280"/>
                <a:gd name="connsiteY31" fmla="*/ 53163 h 999461"/>
                <a:gd name="connsiteX32" fmla="*/ 489098 w 744280"/>
                <a:gd name="connsiteY32" fmla="*/ 42531 h 999461"/>
                <a:gd name="connsiteX33" fmla="*/ 425303 w 744280"/>
                <a:gd name="connsiteY33" fmla="*/ 21265 h 999461"/>
                <a:gd name="connsiteX34" fmla="*/ 393405 w 744280"/>
                <a:gd name="connsiteY34" fmla="*/ 10633 h 999461"/>
                <a:gd name="connsiteX35" fmla="*/ 393405 w 744280"/>
                <a:gd name="connsiteY35" fmla="*/ 0 h 999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44280" h="999461">
                  <a:moveTo>
                    <a:pt x="393405" y="0"/>
                  </a:moveTo>
                  <a:lnTo>
                    <a:pt x="393405" y="0"/>
                  </a:lnTo>
                  <a:cubicBezTo>
                    <a:pt x="321814" y="31819"/>
                    <a:pt x="305181" y="30679"/>
                    <a:pt x="255182" y="74428"/>
                  </a:cubicBezTo>
                  <a:cubicBezTo>
                    <a:pt x="240094" y="87630"/>
                    <a:pt x="225854" y="101870"/>
                    <a:pt x="212652" y="116958"/>
                  </a:cubicBezTo>
                  <a:cubicBezTo>
                    <a:pt x="192013" y="140546"/>
                    <a:pt x="176077" y="173239"/>
                    <a:pt x="148856" y="191386"/>
                  </a:cubicBezTo>
                  <a:cubicBezTo>
                    <a:pt x="139531" y="197603"/>
                    <a:pt x="127591" y="198475"/>
                    <a:pt x="116959" y="202019"/>
                  </a:cubicBezTo>
                  <a:cubicBezTo>
                    <a:pt x="60051" y="258924"/>
                    <a:pt x="143292" y="180170"/>
                    <a:pt x="53163" y="244549"/>
                  </a:cubicBezTo>
                  <a:cubicBezTo>
                    <a:pt x="40927" y="253289"/>
                    <a:pt x="31898" y="265814"/>
                    <a:pt x="21266" y="276447"/>
                  </a:cubicBezTo>
                  <a:cubicBezTo>
                    <a:pt x="17722" y="294168"/>
                    <a:pt x="14554" y="311968"/>
                    <a:pt x="10633" y="329610"/>
                  </a:cubicBezTo>
                  <a:cubicBezTo>
                    <a:pt x="7463" y="343875"/>
                    <a:pt x="0" y="357527"/>
                    <a:pt x="0" y="372140"/>
                  </a:cubicBezTo>
                  <a:cubicBezTo>
                    <a:pt x="0" y="449130"/>
                    <a:pt x="2298" y="530181"/>
                    <a:pt x="21266" y="606056"/>
                  </a:cubicBezTo>
                  <a:cubicBezTo>
                    <a:pt x="23984" y="616929"/>
                    <a:pt x="28354" y="627321"/>
                    <a:pt x="31898" y="637954"/>
                  </a:cubicBezTo>
                  <a:cubicBezTo>
                    <a:pt x="33816" y="659053"/>
                    <a:pt x="34405" y="823086"/>
                    <a:pt x="85061" y="839972"/>
                  </a:cubicBezTo>
                  <a:cubicBezTo>
                    <a:pt x="129082" y="854646"/>
                    <a:pt x="107634" y="844388"/>
                    <a:pt x="148856" y="871870"/>
                  </a:cubicBezTo>
                  <a:cubicBezTo>
                    <a:pt x="160233" y="888936"/>
                    <a:pt x="173204" y="912911"/>
                    <a:pt x="191387" y="925033"/>
                  </a:cubicBezTo>
                  <a:cubicBezTo>
                    <a:pt x="222678" y="945893"/>
                    <a:pt x="263129" y="956035"/>
                    <a:pt x="297712" y="967563"/>
                  </a:cubicBezTo>
                  <a:cubicBezTo>
                    <a:pt x="308345" y="971107"/>
                    <a:pt x="318620" y="975998"/>
                    <a:pt x="329610" y="978196"/>
                  </a:cubicBezTo>
                  <a:cubicBezTo>
                    <a:pt x="393763" y="991026"/>
                    <a:pt x="365629" y="983113"/>
                    <a:pt x="414670" y="999461"/>
                  </a:cubicBezTo>
                  <a:cubicBezTo>
                    <a:pt x="467833" y="995917"/>
                    <a:pt x="522469" y="1001750"/>
                    <a:pt x="574159" y="988828"/>
                  </a:cubicBezTo>
                  <a:cubicBezTo>
                    <a:pt x="585032" y="986110"/>
                    <a:pt x="579025" y="966541"/>
                    <a:pt x="584791" y="956931"/>
                  </a:cubicBezTo>
                  <a:cubicBezTo>
                    <a:pt x="589949" y="948335"/>
                    <a:pt x="599794" y="943493"/>
                    <a:pt x="606056" y="935665"/>
                  </a:cubicBezTo>
                  <a:cubicBezTo>
                    <a:pt x="629612" y="906219"/>
                    <a:pt x="626723" y="905562"/>
                    <a:pt x="637954" y="871870"/>
                  </a:cubicBezTo>
                  <a:cubicBezTo>
                    <a:pt x="641498" y="740735"/>
                    <a:pt x="639457" y="609330"/>
                    <a:pt x="648587" y="478465"/>
                  </a:cubicBezTo>
                  <a:cubicBezTo>
                    <a:pt x="650147" y="456104"/>
                    <a:pt x="654002" y="430520"/>
                    <a:pt x="669852" y="414670"/>
                  </a:cubicBezTo>
                  <a:lnTo>
                    <a:pt x="733647" y="350875"/>
                  </a:lnTo>
                  <a:cubicBezTo>
                    <a:pt x="737191" y="340242"/>
                    <a:pt x="744280" y="330185"/>
                    <a:pt x="744280" y="318977"/>
                  </a:cubicBezTo>
                  <a:cubicBezTo>
                    <a:pt x="744280" y="307769"/>
                    <a:pt x="736365" y="297952"/>
                    <a:pt x="733647" y="287079"/>
                  </a:cubicBezTo>
                  <a:cubicBezTo>
                    <a:pt x="713034" y="204632"/>
                    <a:pt x="737122" y="262134"/>
                    <a:pt x="701749" y="191386"/>
                  </a:cubicBezTo>
                  <a:cubicBezTo>
                    <a:pt x="698205" y="177209"/>
                    <a:pt x="695131" y="162907"/>
                    <a:pt x="691117" y="148856"/>
                  </a:cubicBezTo>
                  <a:cubicBezTo>
                    <a:pt x="684199" y="124643"/>
                    <a:pt x="677858" y="103700"/>
                    <a:pt x="659219" y="85061"/>
                  </a:cubicBezTo>
                  <a:cubicBezTo>
                    <a:pt x="650183" y="76025"/>
                    <a:pt x="638751" y="69511"/>
                    <a:pt x="627321" y="63796"/>
                  </a:cubicBezTo>
                  <a:cubicBezTo>
                    <a:pt x="617297" y="58784"/>
                    <a:pt x="606501" y="54867"/>
                    <a:pt x="595424" y="53163"/>
                  </a:cubicBezTo>
                  <a:cubicBezTo>
                    <a:pt x="560219" y="47747"/>
                    <a:pt x="524540" y="46075"/>
                    <a:pt x="489098" y="42531"/>
                  </a:cubicBezTo>
                  <a:lnTo>
                    <a:pt x="425303" y="21265"/>
                  </a:lnTo>
                  <a:cubicBezTo>
                    <a:pt x="414670" y="17721"/>
                    <a:pt x="393405" y="21841"/>
                    <a:pt x="393405" y="10633"/>
                  </a:cubicBezTo>
                  <a:lnTo>
                    <a:pt x="393405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8229600" y="3288665"/>
              <a:ext cx="228600" cy="24538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9873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31242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Organelle where respiration occurs?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86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Mitochondria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1414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</TotalTime>
  <Words>945</Words>
  <Application>Microsoft Macintosh PowerPoint</Application>
  <PresentationFormat>On-screen Show (4:3)</PresentationFormat>
  <Paragraphs>143</Paragraphs>
  <Slides>59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Office Theme</vt:lpstr>
      <vt:lpstr>PowerPoint Presentation</vt:lpstr>
      <vt:lpstr>The rules</vt:lpstr>
      <vt:lpstr>The rules</vt:lpstr>
      <vt:lpstr>The rules</vt:lpstr>
      <vt:lpstr>The person with the most points at the end of class is the </vt:lpstr>
      <vt:lpstr>Questions</vt:lpstr>
      <vt:lpstr>1. Reactant  Product 2. Product  Reactant Which is correct?</vt:lpstr>
      <vt:lpstr>Which represents tissue?</vt:lpstr>
      <vt:lpstr>Organelle where respiration occurs?</vt:lpstr>
      <vt:lpstr>A group of organ systems working together is called …..?</vt:lpstr>
      <vt:lpstr>XX + OO  XOXO  What is the PRODUCT?</vt:lpstr>
      <vt:lpstr>What type of cell is found in the brain?  </vt:lpstr>
      <vt:lpstr>The products of photosynthesis are ______ and _______</vt:lpstr>
      <vt:lpstr>Photosynthesis or Respiration:  Which process has CO2 as a reactant?</vt:lpstr>
      <vt:lpstr>Which is found in both plant and animal cells?</vt:lpstr>
      <vt:lpstr>Na + Cl  NaCl  Are Na and Cl reactants or products?</vt:lpstr>
      <vt:lpstr>Photosynthesis or Respiration:  Which process has CO2 as a product?</vt:lpstr>
      <vt:lpstr>Which type of sugar is used to make energy for cells?</vt:lpstr>
      <vt:lpstr>Animal or plant cells: Which type of cells perform respiration?</vt:lpstr>
      <vt:lpstr>The reactants of respiration are ______ and _______</vt:lpstr>
      <vt:lpstr>A group of cells working together is called …..?</vt:lpstr>
      <vt:lpstr>Photosynthesis or Respiration:  Which process has water (H2O) as a reactant?</vt:lpstr>
      <vt:lpstr>Cell part where photosynthesis occurs.</vt:lpstr>
      <vt:lpstr> Cell        Tissue        Organ   _________          Organism</vt:lpstr>
      <vt:lpstr>Photosynthesis or Respiration:  Which process has O2 as a reactant?</vt:lpstr>
      <vt:lpstr>Why are do some cells look different from other cells?</vt:lpstr>
      <vt:lpstr>Na + Cl  NaCl  Does the arrow point to the product or reactant?</vt:lpstr>
      <vt:lpstr>Photosynthesis or Respiration:  Which process harnesses the energy of the sun?</vt:lpstr>
      <vt:lpstr>The purpose of respiration is to . . .?</vt:lpstr>
      <vt:lpstr>Photosynthesis or Respiration:  Which process has ATP as a product?</vt:lpstr>
      <vt:lpstr>How are photosynthesis and respiration related/connected?</vt:lpstr>
      <vt:lpstr>A group of tissues working together is called …..?</vt:lpstr>
      <vt:lpstr>Which cells would need more mitochondria?</vt:lpstr>
      <vt:lpstr>Which is smaller,  an atom or a cell?</vt:lpstr>
      <vt:lpstr>_______ and _________ are organs of the circulatory system.</vt:lpstr>
      <vt:lpstr>Which sugar do our cells use?</vt:lpstr>
      <vt:lpstr>A group of organs working together is called …..?</vt:lpstr>
      <vt:lpstr>Why is oxygen (O2) important for your cells?</vt:lpstr>
      <vt:lpstr>Photosynthesis or Respiration:  Which process has Oxygen (O2) as a product?</vt:lpstr>
      <vt:lpstr> Cell       Tissue       ________       Organ System          Organism</vt:lpstr>
      <vt:lpstr>Which of the following represents an organ system?</vt:lpstr>
      <vt:lpstr>Only these cells can make their own food.</vt:lpstr>
      <vt:lpstr>Name two specialized cells that help us move?</vt:lpstr>
      <vt:lpstr>The stomach and intestines are part of our _________ system?</vt:lpstr>
      <vt:lpstr>What type of energy is produced by respiration?</vt:lpstr>
      <vt:lpstr>Why might it be a good idea to have lots of indoor plants?</vt:lpstr>
      <vt:lpstr>What are cells?</vt:lpstr>
      <vt:lpstr>What is the function of  chloroplasts?</vt:lpstr>
      <vt:lpstr>The reactants for photosynthesis are _____ and _______ and ______.</vt:lpstr>
      <vt:lpstr>What would happen to life on Earth if plants could no longer perform photosynthesis?</vt:lpstr>
      <vt:lpstr>The role of red blood cells is to ___________.</vt:lpstr>
      <vt:lpstr>Photosynthesis or Respiration:  Which process uses energy to make food?</vt:lpstr>
      <vt:lpstr>Red blood cells, nerve cells, and skin cells are ______________ to perform certain jobs.</vt:lpstr>
      <vt:lpstr>What is the green pigment found in chloroplasts?</vt:lpstr>
      <vt:lpstr>What is the chemical reaction for photosynthesis?</vt:lpstr>
      <vt:lpstr>What does photosynthesis mean?</vt:lpstr>
      <vt:lpstr>What is the chemical reaction for respiration?</vt:lpstr>
      <vt:lpstr>What are two organelles involved in energy use and production?</vt:lpstr>
      <vt:lpstr>Last Question: How are heart muscle cells different from other muscle cells?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vs 100</dc:title>
  <dc:creator>Corey Leet</dc:creator>
  <cp:lastModifiedBy>User</cp:lastModifiedBy>
  <cp:revision>67</cp:revision>
  <dcterms:created xsi:type="dcterms:W3CDTF">2011-11-06T01:48:59Z</dcterms:created>
  <dcterms:modified xsi:type="dcterms:W3CDTF">2013-12-03T13:36:24Z</dcterms:modified>
</cp:coreProperties>
</file>